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  <p:sldMasterId id="2147483793" r:id="rId2"/>
  </p:sldMasterIdLst>
  <p:notesMasterIdLst>
    <p:notesMasterId r:id="rId30"/>
  </p:notesMasterIdLst>
  <p:handoutMasterIdLst>
    <p:handoutMasterId r:id="rId31"/>
  </p:handoutMasterIdLst>
  <p:sldIdLst>
    <p:sldId id="309" r:id="rId3"/>
    <p:sldId id="369" r:id="rId4"/>
    <p:sldId id="301" r:id="rId5"/>
    <p:sldId id="340" r:id="rId6"/>
    <p:sldId id="361" r:id="rId7"/>
    <p:sldId id="343" r:id="rId8"/>
    <p:sldId id="373" r:id="rId9"/>
    <p:sldId id="351" r:id="rId10"/>
    <p:sldId id="350" r:id="rId11"/>
    <p:sldId id="352" r:id="rId12"/>
    <p:sldId id="387" r:id="rId13"/>
    <p:sldId id="388" r:id="rId14"/>
    <p:sldId id="390" r:id="rId15"/>
    <p:sldId id="391" r:id="rId16"/>
    <p:sldId id="389" r:id="rId17"/>
    <p:sldId id="392" r:id="rId18"/>
    <p:sldId id="394" r:id="rId19"/>
    <p:sldId id="393" r:id="rId20"/>
    <p:sldId id="375" r:id="rId21"/>
    <p:sldId id="384" r:id="rId22"/>
    <p:sldId id="385" r:id="rId23"/>
    <p:sldId id="386" r:id="rId24"/>
    <p:sldId id="377" r:id="rId25"/>
    <p:sldId id="383" r:id="rId26"/>
    <p:sldId id="382" r:id="rId27"/>
    <p:sldId id="367" r:id="rId28"/>
    <p:sldId id="353" r:id="rId29"/>
  </p:sldIdLst>
  <p:sldSz cx="9144000" cy="6858000" type="screen4x3"/>
  <p:notesSz cx="6797675" cy="985678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BF89EB-E0EC-144A-9A97-9D77544AAD0A}">
          <p14:sldIdLst>
            <p14:sldId id="309"/>
            <p14:sldId id="369"/>
            <p14:sldId id="301"/>
            <p14:sldId id="340"/>
            <p14:sldId id="361"/>
            <p14:sldId id="343"/>
            <p14:sldId id="373"/>
            <p14:sldId id="351"/>
            <p14:sldId id="350"/>
            <p14:sldId id="352"/>
            <p14:sldId id="387"/>
            <p14:sldId id="388"/>
            <p14:sldId id="390"/>
            <p14:sldId id="391"/>
            <p14:sldId id="389"/>
            <p14:sldId id="392"/>
            <p14:sldId id="394"/>
            <p14:sldId id="393"/>
            <p14:sldId id="375"/>
            <p14:sldId id="384"/>
            <p14:sldId id="385"/>
            <p14:sldId id="386"/>
            <p14:sldId id="377"/>
            <p14:sldId id="383"/>
            <p14:sldId id="382"/>
            <p14:sldId id="367"/>
            <p14:sldId id="35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6">
          <p15:clr>
            <a:srgbClr val="A4A3A4"/>
          </p15:clr>
        </p15:guide>
        <p15:guide id="4" orient="horz" pos="4194">
          <p15:clr>
            <a:srgbClr val="A4A3A4"/>
          </p15:clr>
        </p15:guide>
        <p15:guide id="5" orient="horz" pos="3306">
          <p15:clr>
            <a:srgbClr val="A4A3A4"/>
          </p15:clr>
        </p15:guide>
        <p15:guide id="6" pos="5580">
          <p15:clr>
            <a:srgbClr val="A4A3A4"/>
          </p15:clr>
        </p15:guide>
        <p15:guide id="7" pos="18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3" userDrawn="1">
          <p15:clr>
            <a:srgbClr val="A4A3A4"/>
          </p15:clr>
        </p15:guide>
        <p15:guide id="2" pos="2235" userDrawn="1">
          <p15:clr>
            <a:srgbClr val="A4A3A4"/>
          </p15:clr>
        </p15:guide>
        <p15:guide id="3" orient="horz" pos="3104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EA0"/>
    <a:srgbClr val="DD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5" autoAdjust="0"/>
    <p:restoredTop sz="99158" autoAdjust="0"/>
  </p:normalViewPr>
  <p:slideViewPr>
    <p:cSldViewPr snapToGrid="0" showGuides="1">
      <p:cViewPr varScale="1">
        <p:scale>
          <a:sx n="70" d="100"/>
          <a:sy n="70" d="100"/>
        </p:scale>
        <p:origin x="-1240" y="-104"/>
      </p:cViewPr>
      <p:guideLst>
        <p:guide orient="horz" pos="2160"/>
        <p:guide orient="horz" pos="726"/>
        <p:guide orient="horz" pos="4194"/>
        <p:guide orient="horz" pos="3306"/>
        <p:guide pos="2880"/>
        <p:guide pos="5580"/>
        <p:guide pos="186"/>
      </p:guideLst>
    </p:cSldViewPr>
  </p:slideViewPr>
  <p:outlineViewPr>
    <p:cViewPr>
      <p:scale>
        <a:sx n="33" d="100"/>
        <a:sy n="33" d="100"/>
      </p:scale>
      <p:origin x="24" y="46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6" y="114"/>
      </p:cViewPr>
      <p:guideLst>
        <p:guide orient="horz" pos="3223"/>
        <p:guide orient="horz" pos="3104"/>
        <p:guide pos="2235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538F3527-AB34-BC4F-AAD4-F033B134191D}" type="datetime1">
              <a:rPr lang="en-US" altLang="zh-CN" sz="1000" smtClean="0">
                <a:latin typeface="Arial" pitchFamily="34" charset="0"/>
                <a:cs typeface="Arial" pitchFamily="34" charset="0"/>
              </a:rPr>
              <a:t>02.10.17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F9841243-B46D-CC47-94BF-199ED723C175}" type="datetime1">
              <a:rPr lang="en-US" altLang="zh-CN" smtClean="0"/>
              <a:t>02.10.17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1231900"/>
            <a:ext cx="4435475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25" tIns="43763" rIns="87525" bIns="437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5" y="4744165"/>
            <a:ext cx="5438748" cy="3880336"/>
          </a:xfrm>
          <a:prstGeom prst="rect">
            <a:avLst/>
          </a:prstGeom>
        </p:spPr>
        <p:txBody>
          <a:bodyPr vert="horz" lIns="87525" tIns="43763" rIns="87525" bIns="43763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baseline="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3r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3rd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6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4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4th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5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5th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11"/>
          <p:cNvCxnSpPr/>
          <p:nvPr userDrawn="1"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7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6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6th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06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7th Version (logo of 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7th Version </a:t>
            </a:r>
            <a:r>
              <a:rPr lang="de-DE" dirty="0" smtClean="0"/>
              <a:t>(logo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partner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2224800" y="6351373"/>
            <a:ext cx="1620000" cy="4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logo of partner by clicking the icon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54000" y="5731200"/>
            <a:ext cx="5209200" cy="4320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 algn="r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970800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0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23148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847599"/>
            <a:ext cx="4154400" cy="3315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/>
            </a:lvl1pPr>
          </a:lstStyle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24876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0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7999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dirty="0" smtClean="0"/>
              <a:t>Business </a:t>
            </a:r>
            <a:r>
              <a:rPr lang="de-DE" dirty="0" err="1" smtClean="0"/>
              <a:t>address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Textplatzhalter 1"/>
          <p:cNvSpPr>
            <a:spLocks noGrp="1"/>
          </p:cNvSpPr>
          <p:nvPr>
            <p:ph type="body" sz="quarter" idx="16" hasCustomPrompt="1"/>
          </p:nvPr>
        </p:nvSpPr>
        <p:spPr>
          <a:xfrm>
            <a:off x="4701600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47268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69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2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Partner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418489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Partner, 2nd Ver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85200" y="5706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000" y="5706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81680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66:3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92000" y="1094400"/>
            <a:ext cx="2664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00" y="5662800"/>
            <a:ext cx="26640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5648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01600" y="1094400"/>
            <a:ext cx="41544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00" y="5662800"/>
            <a:ext cx="41544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4154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5921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5662800"/>
            <a:ext cx="8568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1094400"/>
            <a:ext cx="8568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chart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8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DD4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DD40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1st Version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9D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2nd Version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23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7416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/>
        </p:nvSpPr>
        <p:spPr>
          <a:xfrm>
            <a:off x="681566" y="6305154"/>
            <a:ext cx="4251676" cy="430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A study on the modeling of the distribution automation systems using Petri Nets |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H</a:t>
            </a:r>
            <a:r>
              <a:rPr lang="en-US" altLang="zh-CN" sz="900" dirty="0" smtClean="0">
                <a:solidFill>
                  <a:srgbClr val="9D9EA0"/>
                </a:solidFill>
              </a:rPr>
              <a:t>uiyuan Xiao|09.10.2017 </a:t>
            </a: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288000" y="6372000"/>
            <a:ext cx="655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ABEDA6A0-9FCC-47AA-99A4-88E72C69C2BF}" type="slidenum">
              <a:rPr lang="de-DE" sz="900" smtClean="0">
                <a:solidFill>
                  <a:srgbClr val="9D9EA0"/>
                </a:solidFill>
              </a:rPr>
              <a:t>‹#›</a:t>
            </a:fld>
            <a:endParaRPr lang="de-DE" sz="900" dirty="0">
              <a:solidFill>
                <a:srgbClr val="9D9EA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6" name="Grafik 15"/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9" r:id="rId3"/>
    <p:sldLayoutId id="2147483772" r:id="rId4"/>
    <p:sldLayoutId id="2147483760" r:id="rId5"/>
    <p:sldLayoutId id="2147483761" r:id="rId6"/>
    <p:sldLayoutId id="2147483798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6061446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9" name="Grafik 18"/>
          <p:cNvPicPr>
            <a:picLocks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00" y="6350400"/>
            <a:ext cx="18816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1" r:id="rId3"/>
    <p:sldLayoutId id="2147483792" r:id="rId4"/>
    <p:sldLayoutId id="2147483789" r:id="rId5"/>
    <p:sldLayoutId id="2147483790" r:id="rId6"/>
    <p:sldLayoutId id="2147483779" r:id="rId7"/>
    <p:sldLayoutId id="2147483796" r:id="rId8"/>
    <p:sldLayoutId id="2147483797" r:id="rId9"/>
    <p:sldLayoutId id="2147483773" r:id="rId10"/>
    <p:sldLayoutId id="2147483795" r:id="rId11"/>
    <p:sldLayoutId id="2147483794" r:id="rId1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457">
          <p15:clr>
            <a:srgbClr val="F26B43"/>
          </p15:clr>
        </p15:guide>
        <p15:guide id="2" orient="horz" pos="2863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pos="1950">
          <p15:clr>
            <a:srgbClr val="F26B43"/>
          </p15:clr>
        </p15:guide>
        <p15:guide id="6" pos="2064">
          <p15:clr>
            <a:srgbClr val="F26B43"/>
          </p15:clr>
        </p15:guide>
        <p15:guide id="7" pos="3696">
          <p15:clr>
            <a:srgbClr val="F26B43"/>
          </p15:clr>
        </p15:guide>
        <p15:guide id="8" pos="3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xxx@eonerc.rwth-aachen.d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-172375" y="6323725"/>
            <a:ext cx="3240000" cy="215444"/>
          </a:xfrm>
        </p:spPr>
        <p:txBody>
          <a:bodyPr/>
          <a:lstStyle/>
          <a:p>
            <a:pPr algn="ctr"/>
            <a:r>
              <a:rPr lang="de-DE" altLang="zh-CN" dirty="0" smtClean="0"/>
              <a:t>H</a:t>
            </a:r>
            <a:r>
              <a:rPr lang="en-US" altLang="zh-CN" dirty="0" smtClean="0"/>
              <a:t>uiyuan </a:t>
            </a:r>
            <a:r>
              <a:rPr lang="en-US" altLang="zh-CN" dirty="0"/>
              <a:t>Xiao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88000" y="2487599"/>
            <a:ext cx="8568000" cy="953399"/>
          </a:xfrm>
        </p:spPr>
        <p:txBody>
          <a:bodyPr/>
          <a:lstStyle/>
          <a:p>
            <a:pPr algn="ctr"/>
            <a:r>
              <a:rPr lang="en-US" altLang="zh-CN" dirty="0"/>
              <a:t>A study on the </a:t>
            </a:r>
            <a:r>
              <a:rPr lang="en-US" altLang="zh-CN" dirty="0" smtClean="0"/>
              <a:t>modeling </a:t>
            </a:r>
            <a:r>
              <a:rPr lang="en-US" altLang="zh-CN" dirty="0"/>
              <a:t>of the distribution automation systems using Petri Nets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258467" y="3807821"/>
            <a:ext cx="8568000" cy="1655762"/>
          </a:xfrm>
        </p:spPr>
        <p:txBody>
          <a:bodyPr/>
          <a:lstStyle/>
          <a:p>
            <a:pPr algn="ctr"/>
            <a:r>
              <a:rPr lang="de-DE" dirty="0" smtClean="0"/>
              <a:t>S</a:t>
            </a:r>
            <a:r>
              <a:rPr lang="en-US" altLang="zh-CN" dirty="0" smtClean="0"/>
              <a:t>tudent</a:t>
            </a:r>
            <a:r>
              <a:rPr lang="de-DE" altLang="zh-CN" dirty="0" smtClean="0"/>
              <a:t>: H</a:t>
            </a:r>
            <a:r>
              <a:rPr lang="en-US" altLang="zh-CN" dirty="0" smtClean="0"/>
              <a:t>uiyuan Xiao</a:t>
            </a:r>
          </a:p>
          <a:p>
            <a:pPr algn="ctr"/>
            <a:r>
              <a:rPr lang="en-US" altLang="zh-CN" dirty="0" smtClean="0"/>
              <a:t>Professor</a:t>
            </a:r>
            <a:r>
              <a:rPr lang="de-DE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Prof. Antonello Monti</a:t>
            </a:r>
          </a:p>
          <a:p>
            <a:pPr algn="ctr"/>
            <a:r>
              <a:rPr lang="en-US" altLang="zh-CN" dirty="0" smtClean="0"/>
              <a:t>Supervisor</a:t>
            </a:r>
            <a:r>
              <a:rPr lang="de-DE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Abhinav Sadu</a:t>
            </a:r>
          </a:p>
        </p:txBody>
      </p:sp>
    </p:spTree>
    <p:extLst>
      <p:ext uri="{BB962C8B-B14F-4D97-AF65-F5344CB8AC3E}">
        <p14:creationId xmlns:p14="http://schemas.microsoft.com/office/powerpoint/2010/main" val="38136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STPN: Calculation </a:t>
            </a:r>
            <a:r>
              <a:rPr lang="en-US" altLang="zh-CN" dirty="0"/>
              <a:t>method of </a:t>
            </a:r>
            <a:r>
              <a:rPr lang="en-US" altLang="zh-CN" dirty="0" smtClean="0"/>
              <a:t>dependability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3230300"/>
          </a:xfrm>
        </p:spPr>
        <p:txBody>
          <a:bodyPr/>
          <a:lstStyle/>
          <a:p>
            <a:r>
              <a:rPr lang="en-US" altLang="zh-CN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alculation </a:t>
            </a:r>
            <a:r>
              <a:rPr lang="en-US" altLang="zh-CN" sz="2000" dirty="0"/>
              <a:t>method of </a:t>
            </a:r>
            <a:r>
              <a:rPr lang="en-US" altLang="zh-CN" sz="2000" dirty="0" smtClean="0"/>
              <a:t>dependability for both </a:t>
            </a:r>
            <a:r>
              <a:rPr lang="en-US" altLang="zh-CN" sz="2000" dirty="0"/>
              <a:t>steady-state and transient </a:t>
            </a:r>
            <a:r>
              <a:rPr lang="en-US" altLang="zh-CN" sz="2000" dirty="0" smtClean="0"/>
              <a:t>aspects:</a:t>
            </a:r>
          </a:p>
          <a:p>
            <a:pPr lvl="1"/>
            <a:r>
              <a:rPr lang="en-US" altLang="zh-CN" sz="2000" dirty="0" smtClean="0"/>
              <a:t>the </a:t>
            </a:r>
            <a:r>
              <a:rPr lang="en-US" altLang="zh-CN" sz="2000" dirty="0"/>
              <a:t>analysis of the equivalent </a:t>
            </a:r>
            <a:r>
              <a:rPr lang="en-US" altLang="zh-CN" sz="2000" dirty="0" smtClean="0"/>
              <a:t>Continuous </a:t>
            </a:r>
            <a:r>
              <a:rPr lang="en-US" altLang="zh-CN" sz="2000" dirty="0"/>
              <a:t>T</a:t>
            </a:r>
            <a:r>
              <a:rPr lang="en-US" altLang="zh-CN" sz="2000" dirty="0" smtClean="0"/>
              <a:t>ime </a:t>
            </a:r>
            <a:r>
              <a:rPr lang="en-US" altLang="zh-CN" sz="2000" dirty="0"/>
              <a:t>Markov C</a:t>
            </a:r>
            <a:r>
              <a:rPr lang="en-US" altLang="zh-CN" sz="2000" dirty="0" smtClean="0"/>
              <a:t>hain (CTMC)</a:t>
            </a:r>
          </a:p>
          <a:p>
            <a:pPr lvl="1"/>
            <a:r>
              <a:rPr lang="en-US" altLang="zh-CN" sz="2000" dirty="0" smtClean="0"/>
              <a:t>the </a:t>
            </a:r>
            <a:r>
              <a:rPr lang="en-US" altLang="zh-CN" sz="2000" dirty="0"/>
              <a:t>computation of </a:t>
            </a:r>
            <a:r>
              <a:rPr lang="en-US" altLang="zh-CN" sz="2000" dirty="0" smtClean="0"/>
              <a:t>dependability(Two methods):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733" y="2588905"/>
            <a:ext cx="4978994" cy="147728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6860" y="4536724"/>
            <a:ext cx="851323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16000" lvl="0" indent="-216000" defTabSz="216000" eaLnBrk="1" hangingPunct="1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ORIS's own performance analysis tools(GSPN) can quickly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obtain analysis </a:t>
            </a:r>
            <a:r>
              <a:rPr lang="en-US" altLang="zh-CN" sz="20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results (steady-state failure probability) both in data and graph.</a:t>
            </a:r>
          </a:p>
          <a:p>
            <a:endParaRPr kumimoji="1" lang="zh-CN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4586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Centralized Automation(CA)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Centralized </a:t>
            </a:r>
            <a:r>
              <a:rPr lang="en-US" altLang="zh-CN" sz="2000" dirty="0" smtClean="0"/>
              <a:t>automation</a:t>
            </a:r>
            <a:r>
              <a:rPr lang="de-DE" altLang="zh-CN" sz="2000" dirty="0" smtClean="0"/>
              <a:t>(</a:t>
            </a:r>
            <a:r>
              <a:rPr lang="de-DE" altLang="zh-CN" sz="2000" dirty="0"/>
              <a:t>CA) 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98" y="1629866"/>
            <a:ext cx="6203559" cy="42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24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de-DE" altLang="zh-CN" dirty="0" smtClean="0"/>
              <a:t>IDE4L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801075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de-DE" altLang="zh-CN" sz="2000" dirty="0" smtClean="0"/>
              <a:t>architecture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>
                <a:solidFill>
                  <a:srgbClr val="FF0000"/>
                </a:solidFill>
              </a:rPr>
              <a:t>One </a:t>
            </a:r>
            <a:r>
              <a:rPr lang="en-US" altLang="zh-CN" sz="2000" dirty="0" smtClean="0">
                <a:solidFill>
                  <a:srgbClr val="FF0000"/>
                </a:solidFill>
              </a:rPr>
              <a:t>Sensor, </a:t>
            </a:r>
            <a:r>
              <a:rPr lang="en-US" altLang="zh-CN" sz="2000" dirty="0">
                <a:solidFill>
                  <a:srgbClr val="FF0000"/>
                </a:solidFill>
              </a:rPr>
              <a:t>three IEDs, three PSAUs </a:t>
            </a:r>
            <a:r>
              <a:rPr lang="en-US" altLang="zh-CN" sz="2000" dirty="0"/>
              <a:t>and</a:t>
            </a:r>
            <a:r>
              <a:rPr lang="en-US" altLang="zh-CN" sz="2000" dirty="0">
                <a:solidFill>
                  <a:srgbClr val="FF0000"/>
                </a:solidFill>
              </a:rPr>
              <a:t> one DMS </a:t>
            </a:r>
            <a:endParaRPr lang="de-DE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" y="4656313"/>
            <a:ext cx="8263619" cy="14527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34" y="1527986"/>
            <a:ext cx="7129291" cy="2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7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DMS-backup strategy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7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DMS-backup strategy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 smtClean="0">
                <a:solidFill>
                  <a:srgbClr val="FF0000"/>
                </a:solidFill>
              </a:rPr>
              <a:t>with Backup</a:t>
            </a:r>
            <a:endParaRPr lang="de-DE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3" y="4460059"/>
            <a:ext cx="8526915" cy="15861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07" y="1643650"/>
            <a:ext cx="7452266" cy="27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53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Bad/Missing data detection/correction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6"/>
            <a:ext cx="8554850" cy="1017999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/>
              <a:t>Bad/Missing data detection/</a:t>
            </a:r>
            <a:r>
              <a:rPr lang="en-US" altLang="zh-CN" sz="2000" dirty="0" smtClean="0"/>
              <a:t>correction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smtClean="0">
                <a:solidFill>
                  <a:srgbClr val="FF0000"/>
                </a:solidFill>
              </a:rPr>
              <a:t>One </a:t>
            </a:r>
            <a:r>
              <a:rPr lang="de-DE" altLang="zh-CN" sz="2000" dirty="0">
                <a:solidFill>
                  <a:srgbClr val="FF0000"/>
                </a:solidFill>
              </a:rPr>
              <a:t>Sensor,  </a:t>
            </a:r>
            <a:r>
              <a:rPr lang="de-DE" altLang="zh-CN" sz="2000" dirty="0" smtClean="0">
                <a:solidFill>
                  <a:srgbClr val="FF0000"/>
                </a:solidFill>
              </a:rPr>
              <a:t>two </a:t>
            </a:r>
            <a:r>
              <a:rPr lang="de-DE" altLang="zh-CN" sz="2000" dirty="0">
                <a:solidFill>
                  <a:srgbClr val="FF0000"/>
                </a:solidFill>
              </a:rPr>
              <a:t>separated </a:t>
            </a:r>
            <a:r>
              <a:rPr lang="de-DE" altLang="zh-CN" sz="2000" dirty="0" smtClean="0">
                <a:solidFill>
                  <a:srgbClr val="FF0000"/>
                </a:solidFill>
              </a:rPr>
              <a:t>IEDs</a:t>
            </a:r>
            <a:r>
              <a:rPr lang="de-DE" altLang="zh-CN" sz="2000" dirty="0">
                <a:solidFill>
                  <a:srgbClr val="FF0000"/>
                </a:solidFill>
              </a:rPr>
              <a:t>, </a:t>
            </a:r>
            <a:r>
              <a:rPr lang="de-DE" altLang="zh-CN" sz="2000" dirty="0" smtClean="0">
                <a:solidFill>
                  <a:srgbClr val="FF0000"/>
                </a:solidFill>
              </a:rPr>
              <a:t>one PSAU </a:t>
            </a:r>
            <a:r>
              <a:rPr lang="de-DE" altLang="zh-CN" sz="2000" dirty="0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one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  <a:endParaRPr lang="de-DE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08" y="4742883"/>
            <a:ext cx="7674443" cy="1427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20" y="1786205"/>
            <a:ext cx="6655191" cy="291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94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Protection approaches</a:t>
            </a:r>
            <a:br>
              <a:rPr lang="en-US" altLang="zh-CN" dirty="0" smtClean="0"/>
            </a:br>
            <a:r>
              <a:rPr lang="en-US" altLang="zh-CN" dirty="0" smtClean="0"/>
              <a:t>IED separation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two IEDs </a:t>
            </a:r>
            <a:r>
              <a:rPr lang="de-DE" altLang="zh-CN" sz="2000" dirty="0" smtClean="0">
                <a:solidFill>
                  <a:srgbClr val="FF0000"/>
                </a:solidFill>
              </a:rPr>
              <a:t>( IED_</a:t>
            </a:r>
            <a:r>
              <a:rPr lang="en-US" altLang="zh-CN" sz="2000" dirty="0" smtClean="0">
                <a:solidFill>
                  <a:srgbClr val="FF0000"/>
                </a:solidFill>
              </a:rPr>
              <a:t>control</a:t>
            </a:r>
            <a:r>
              <a:rPr lang="zh-CN" altLang="en-US" sz="2000" dirty="0" smtClean="0">
                <a:solidFill>
                  <a:srgbClr val="FF0000"/>
                </a:solidFill>
              </a:rPr>
              <a:t>;</a:t>
            </a:r>
            <a:r>
              <a:rPr lang="de-DE" altLang="zh-CN" sz="2000" dirty="0" smtClean="0">
                <a:solidFill>
                  <a:srgbClr val="FF0000"/>
                </a:solidFill>
              </a:rPr>
              <a:t>IED_monitoring)</a:t>
            </a:r>
            <a:r>
              <a:rPr lang="en-US" altLang="zh-CN" sz="2000" dirty="0" smtClean="0">
                <a:solidFill>
                  <a:srgbClr val="FF0000"/>
                </a:solidFill>
              </a:rPr>
              <a:t>,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8" y="4568444"/>
            <a:ext cx="8049824" cy="14819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13" y="1879271"/>
            <a:ext cx="6964360" cy="265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40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 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35152" y="762000"/>
            <a:ext cx="8504191" cy="906290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/>
              <a:t>architecture with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 </a:t>
            </a:r>
            <a:r>
              <a:rPr lang="de-DE" altLang="zh-CN" sz="2000" dirty="0" smtClean="0"/>
              <a:t>(</a:t>
            </a:r>
            <a:r>
              <a:rPr lang="en-US" altLang="zh-CN" sz="2000" dirty="0" smtClean="0"/>
              <a:t>migration both functions and database</a:t>
            </a:r>
            <a:r>
              <a:rPr lang="zh-CN" altLang="en-US" sz="2000" dirty="0" smtClean="0"/>
              <a:t>）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>
                <a:solidFill>
                  <a:srgbClr val="FF0000"/>
                </a:solidFill>
              </a:rPr>
              <a:t>one Sensor,  </a:t>
            </a:r>
            <a:r>
              <a:rPr lang="en-US" altLang="zh-CN" sz="2000" dirty="0" smtClean="0">
                <a:solidFill>
                  <a:srgbClr val="FF0000"/>
                </a:solidFill>
              </a:rPr>
              <a:t>three IEDs, </a:t>
            </a:r>
            <a:r>
              <a:rPr lang="en-US" altLang="zh-CN" sz="2000" dirty="0">
                <a:solidFill>
                  <a:srgbClr val="FF0000"/>
                </a:solidFill>
              </a:rPr>
              <a:t>three PSAUs </a:t>
            </a:r>
            <a:r>
              <a:rPr lang="en-US" altLang="zh-CN" sz="2000" dirty="0"/>
              <a:t>and</a:t>
            </a:r>
            <a:r>
              <a:rPr lang="en-US" altLang="zh-CN" sz="2000" dirty="0">
                <a:solidFill>
                  <a:srgbClr val="FF0000"/>
                </a:solidFill>
              </a:rPr>
              <a:t> one DMS </a:t>
            </a:r>
            <a:endParaRPr lang="de-DE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3" y="4510521"/>
            <a:ext cx="8164439" cy="14780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83" y="1879663"/>
            <a:ext cx="7594029" cy="249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89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</a:t>
            </a:r>
            <a:r>
              <a:rPr lang="en-US" altLang="zh-CN" dirty="0"/>
              <a:t> </a:t>
            </a:r>
            <a:r>
              <a:rPr lang="en-US" altLang="zh-CN" dirty="0" smtClean="0"/>
              <a:t>double virtualization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8" y="801077"/>
            <a:ext cx="8906541" cy="1155287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Double virtualization: The functional and data layers, which will contain functional and data entities, will be logically separated.</a:t>
            </a:r>
            <a:r>
              <a:rPr lang="zh-CN" altLang="en-US" sz="2000" dirty="0"/>
              <a:t> 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>
                <a:solidFill>
                  <a:srgbClr val="FF0000"/>
                </a:solidFill>
              </a:rPr>
              <a:t>One Sensor,  </a:t>
            </a:r>
            <a:r>
              <a:rPr lang="de-DE" altLang="zh-CN" sz="2000" dirty="0" smtClean="0">
                <a:solidFill>
                  <a:srgbClr val="FF0000"/>
                </a:solidFill>
              </a:rPr>
              <a:t>three </a:t>
            </a:r>
            <a:r>
              <a:rPr lang="de-DE" altLang="zh-CN" sz="2000" dirty="0">
                <a:solidFill>
                  <a:srgbClr val="FF0000"/>
                </a:solidFill>
              </a:rPr>
              <a:t>IEDs, three </a:t>
            </a:r>
            <a:r>
              <a:rPr lang="de-DE" altLang="zh-CN" sz="2000" dirty="0" smtClean="0">
                <a:solidFill>
                  <a:srgbClr val="FF0000"/>
                </a:solidFill>
              </a:rPr>
              <a:t>PSAUs, three vPSAU</a:t>
            </a:r>
            <a:r>
              <a:rPr lang="en-US" altLang="zh-CN" sz="2000" dirty="0" smtClean="0">
                <a:solidFill>
                  <a:srgbClr val="FF0000"/>
                </a:solidFill>
              </a:rPr>
              <a:t>s</a:t>
            </a:r>
            <a:r>
              <a:rPr lang="de-DE" altLang="zh-CN" sz="2000" dirty="0" smtClean="0">
                <a:solidFill>
                  <a:srgbClr val="FF0000"/>
                </a:solidFill>
              </a:rPr>
              <a:t>  </a:t>
            </a:r>
            <a:r>
              <a:rPr lang="de-DE" altLang="zh-CN" sz="2000" dirty="0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one DMS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4" y="4664895"/>
            <a:ext cx="8493213" cy="1501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45" y="1773574"/>
            <a:ext cx="6886446" cy="28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5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IED separation &amp; PSAU </a:t>
            </a:r>
            <a:r>
              <a:rPr lang="en-US" altLang="zh-CN" dirty="0"/>
              <a:t>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76536" y="781536"/>
            <a:ext cx="8359464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 and 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six IEDs,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31" y="1936295"/>
            <a:ext cx="7981154" cy="23853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76" y="4582011"/>
            <a:ext cx="8116462" cy="141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08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3031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/>
              <a:t>KPI: Key Performance Indicator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300352" y="819237"/>
            <a:ext cx="4482311" cy="5342032"/>
          </a:xfrm>
        </p:spPr>
        <p:txBody>
          <a:bodyPr/>
          <a:lstStyle/>
          <a:p>
            <a:r>
              <a:rPr lang="en-US" altLang="zh-CN" dirty="0" smtClean="0"/>
              <a:t>1.Reliability</a:t>
            </a:r>
          </a:p>
          <a:p>
            <a:pPr lvl="1"/>
            <a:r>
              <a:rPr lang="en-US" altLang="zh-CN" sz="1800" dirty="0"/>
              <a:t>T</a:t>
            </a:r>
            <a:r>
              <a:rPr lang="en-US" altLang="zh-CN" sz="1800" dirty="0" smtClean="0"/>
              <a:t>he capability of each component </a:t>
            </a:r>
            <a:r>
              <a:rPr lang="en-US" altLang="zh-CN" sz="1800" dirty="0"/>
              <a:t>to continuously provide services without failures.</a:t>
            </a:r>
          </a:p>
          <a:p>
            <a:pPr marL="216100" lvl="1" indent="0">
              <a:buNone/>
            </a:pPr>
            <a:endParaRPr lang="en-US" altLang="zh-CN" sz="1800" dirty="0"/>
          </a:p>
          <a:p>
            <a:endParaRPr lang="de-DE" altLang="zh-CN" dirty="0"/>
          </a:p>
          <a:p>
            <a:pPr marL="0" indent="0">
              <a:buNone/>
            </a:pPr>
            <a:r>
              <a:rPr lang="de-DE" altLang="zh-CN" dirty="0" smtClean="0"/>
              <a:t>     </a:t>
            </a:r>
            <a:endParaRPr lang="en-US" altLang="zh-CN" dirty="0" smtClean="0"/>
          </a:p>
          <a:p>
            <a:endParaRPr lang="en-US" altLang="zh-CN" dirty="0"/>
          </a:p>
          <a:p>
            <a:pPr lvl="0">
              <a:buClr>
                <a:srgbClr val="DD402D"/>
              </a:buClr>
            </a:pPr>
            <a:r>
              <a:rPr lang="en-US" altLang="zh-CN" dirty="0" smtClean="0">
                <a:solidFill>
                  <a:prstClr val="black"/>
                </a:solidFill>
              </a:rPr>
              <a:t>2.Availability: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sz="1800" dirty="0"/>
              <a:t>The capacity </a:t>
            </a:r>
            <a:r>
              <a:rPr lang="en-US" altLang="zh-CN" sz="1800" dirty="0" smtClean="0"/>
              <a:t>to </a:t>
            </a:r>
            <a:r>
              <a:rPr lang="en-US" altLang="zh-CN" sz="1800" dirty="0"/>
              <a:t>recover quickly </a:t>
            </a:r>
            <a:r>
              <a:rPr lang="en-US" altLang="zh-CN" sz="1800" dirty="0" smtClean="0"/>
              <a:t>from difficulties for some critical components</a:t>
            </a:r>
          </a:p>
          <a:p>
            <a:pPr marL="0" lvl="0" indent="0">
              <a:buClr>
                <a:srgbClr val="DD402D"/>
              </a:buClr>
              <a:buNone/>
            </a:pPr>
            <a:r>
              <a:rPr lang="en-US" altLang="zh-CN" sz="2400" dirty="0" smtClean="0"/>
              <a:t>   </a:t>
            </a:r>
            <a:endParaRPr lang="de-DE" altLang="zh-CN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2" y="2196996"/>
            <a:ext cx="4474879" cy="8381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5" y="4537212"/>
            <a:ext cx="4376946" cy="13681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815" y="1525769"/>
            <a:ext cx="4105803" cy="2416196"/>
          </a:xfrm>
          <a:prstGeom prst="rect">
            <a:avLst/>
          </a:prstGeom>
        </p:spPr>
      </p:pic>
      <p:sp>
        <p:nvSpPr>
          <p:cNvPr id="9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969137" y="4259178"/>
            <a:ext cx="3845463" cy="1597092"/>
          </a:xfrm>
          <a:prstGeom prst="rect">
            <a:avLst/>
          </a:prstGeo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dirty="0" smtClean="0"/>
              <a:t>Transient period is very short (less than 1s).</a:t>
            </a:r>
          </a:p>
          <a:p>
            <a:pPr lvl="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dirty="0"/>
              <a:t>S</a:t>
            </a:r>
            <a:r>
              <a:rPr lang="en-US" altLang="zh-CN" dirty="0" smtClean="0"/>
              <a:t>teady </a:t>
            </a:r>
            <a:r>
              <a:rPr lang="en-US" altLang="zh-CN" dirty="0"/>
              <a:t>state </a:t>
            </a:r>
            <a:r>
              <a:rPr lang="en-US" altLang="zh-CN" dirty="0" smtClean="0"/>
              <a:t>reliability remains 0</a:t>
            </a:r>
          </a:p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dirty="0" smtClean="0"/>
              <a:t>Using steady state availability as the KPI</a:t>
            </a:r>
            <a:r>
              <a:rPr lang="de-DE" altLang="zh-CN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033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7539" y="144000"/>
            <a:ext cx="8568000" cy="543600"/>
          </a:xfrm>
        </p:spPr>
        <p:txBody>
          <a:bodyPr/>
          <a:lstStyle/>
          <a:p>
            <a:r>
              <a:rPr lang="en-US" altLang="zh-CN" sz="2800" dirty="0"/>
              <a:t>Motivation</a:t>
            </a:r>
            <a:endParaRPr lang="de-DE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5373077" y="2715846"/>
            <a:ext cx="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1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3651833" y="4943230"/>
            <a:ext cx="402678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</a:rPr>
              <a:t>   </a:t>
            </a:r>
            <a:endParaRPr lang="en-US" altLang="zh-CN" sz="1400" dirty="0">
              <a:solidFill>
                <a:prstClr val="black"/>
              </a:solidFill>
            </a:endParaRPr>
          </a:p>
          <a:p>
            <a:endParaRPr kumimoji="1" lang="zh-CN" altLang="en-US" sz="1400" dirty="0" smtClean="0"/>
          </a:p>
        </p:txBody>
      </p:sp>
      <p:sp>
        <p:nvSpPr>
          <p:cNvPr id="31" name="文本框 30"/>
          <p:cNvSpPr txBox="1"/>
          <p:nvPr/>
        </p:nvSpPr>
        <p:spPr>
          <a:xfrm>
            <a:off x="399143" y="4728521"/>
            <a:ext cx="4365625" cy="1415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dirty="0" smtClean="0"/>
              <a:t>   </a:t>
            </a:r>
            <a:r>
              <a:rPr lang="en-US" altLang="zh-CN" sz="2000" dirty="0" smtClean="0"/>
              <a:t>    </a:t>
            </a:r>
            <a:r>
              <a:rPr lang="en-US" altLang="zh-CN" dirty="0" smtClean="0"/>
              <a:t> </a:t>
            </a:r>
            <a:r>
              <a:rPr lang="en-US" altLang="zh-CN" strike="sngStrike" dirty="0" smtClean="0"/>
              <a:t>Centralized </a:t>
            </a:r>
            <a:r>
              <a:rPr lang="en-US" altLang="zh-CN" strike="sngStrike" dirty="0"/>
              <a:t>a</a:t>
            </a:r>
            <a:r>
              <a:rPr lang="en-US" altLang="zh-CN" strike="sngStrike" dirty="0" smtClean="0"/>
              <a:t>utomation</a:t>
            </a:r>
            <a:r>
              <a:rPr lang="en-US" altLang="zh-CN" dirty="0" smtClean="0"/>
              <a:t>         </a:t>
            </a:r>
          </a:p>
          <a:p>
            <a:r>
              <a:rPr lang="en-US" altLang="zh-CN" dirty="0" smtClean="0"/>
              <a:t> </a:t>
            </a:r>
          </a:p>
          <a:p>
            <a:pPr algn="ctr"/>
            <a:r>
              <a:rPr lang="en-US" altLang="zh-CN" dirty="0"/>
              <a:t>Distributed </a:t>
            </a:r>
            <a:r>
              <a:rPr lang="en-US" altLang="zh-CN" dirty="0" smtClean="0"/>
              <a:t>automation</a:t>
            </a:r>
          </a:p>
          <a:p>
            <a:pPr algn="ctr"/>
            <a:r>
              <a:rPr lang="en-US" altLang="zh-CN" dirty="0" smtClean="0"/>
              <a:t>(Substation </a:t>
            </a:r>
            <a:r>
              <a:rPr lang="en-US" altLang="zh-CN" dirty="0"/>
              <a:t>A</a:t>
            </a:r>
            <a:r>
              <a:rPr lang="en-US" altLang="zh-CN" dirty="0" smtClean="0"/>
              <a:t>utomation </a:t>
            </a:r>
            <a:r>
              <a:rPr lang="en-US" altLang="zh-CN" dirty="0"/>
              <a:t>U</a:t>
            </a:r>
            <a:r>
              <a:rPr lang="en-US" altLang="zh-CN" dirty="0" smtClean="0"/>
              <a:t>nits) </a:t>
            </a:r>
            <a:endParaRPr lang="en-US" altLang="zh-CN" dirty="0"/>
          </a:p>
          <a:p>
            <a:endParaRPr kumimoji="1" lang="zh-CN" altLang="en-US" sz="1400" dirty="0" smtClean="0"/>
          </a:p>
        </p:txBody>
      </p:sp>
      <p:sp>
        <p:nvSpPr>
          <p:cNvPr id="33" name="燕尾形箭头 32"/>
          <p:cNvSpPr/>
          <p:nvPr/>
        </p:nvSpPr>
        <p:spPr>
          <a:xfrm rot="5400000" flipV="1">
            <a:off x="2422072" y="5143503"/>
            <a:ext cx="181426" cy="127001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占位符 8" descr="Comparison between centralized and IDE4L approach.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06" b="-14806"/>
          <a:stretch>
            <a:fillRect/>
          </a:stretch>
        </p:blipFill>
        <p:spPr>
          <a:xfrm>
            <a:off x="435993" y="195925"/>
            <a:ext cx="4340970" cy="5281626"/>
          </a:xfrm>
        </p:spPr>
      </p:pic>
      <p:sp>
        <p:nvSpPr>
          <p:cNvPr id="3" name="文本框 2"/>
          <p:cNvSpPr txBox="1"/>
          <p:nvPr/>
        </p:nvSpPr>
        <p:spPr>
          <a:xfrm>
            <a:off x="768206" y="6036765"/>
            <a:ext cx="66630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baseline="30000" dirty="0"/>
              <a:t> "Design and Implementation of a Substation Automation Unit</a:t>
            </a:r>
            <a:r>
              <a:rPr lang="en-US" altLang="zh-CN" sz="1200" baseline="30000" dirty="0" smtClean="0"/>
              <a:t>.”</a:t>
            </a:r>
          </a:p>
          <a:p>
            <a:r>
              <a:rPr lang="en-US" altLang="zh-CN" sz="1200" baseline="30000" dirty="0" smtClean="0"/>
              <a:t> </a:t>
            </a:r>
            <a:r>
              <a:rPr lang="en-US" altLang="zh-CN" sz="1200" i="1" baseline="30000" dirty="0"/>
              <a:t>IEEE Transactions on Power Delivery </a:t>
            </a:r>
            <a:r>
              <a:rPr lang="en-US" altLang="zh-CN" sz="1200" baseline="30000" dirty="0"/>
              <a:t>32.2 (2017): 1133-1142.</a:t>
            </a:r>
          </a:p>
        </p:txBody>
      </p:sp>
      <p:pic>
        <p:nvPicPr>
          <p:cNvPr id="15" name="图片 14" descr="Macintosh HD:Users:Maya:Desktop:Masterarbeit:Thesis Documentation:Figures:IDE4L:Figure 3.1/ IDE4L overall automation architecture concept 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985" y="851898"/>
            <a:ext cx="3603840" cy="425732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4979453" y="5266362"/>
            <a:ext cx="3776030" cy="992923"/>
          </a:xfrm>
        </p:spPr>
        <p:txBody>
          <a:bodyPr/>
          <a:lstStyle/>
          <a:p>
            <a:r>
              <a:rPr kumimoji="1" lang="de-DE" altLang="zh-CN" dirty="0" err="1" smtClean="0"/>
              <a:t>Interdependency</a:t>
            </a:r>
            <a:r>
              <a:rPr kumimoji="1" lang="de-DE" altLang="zh-CN" dirty="0" smtClean="0"/>
              <a:t> of different </a:t>
            </a:r>
            <a:r>
              <a:rPr kumimoji="1" lang="de-DE" altLang="zh-CN" dirty="0" err="1" smtClean="0"/>
              <a:t>actors</a:t>
            </a:r>
            <a:endParaRPr kumimoji="1" lang="de-DE" altLang="zh-CN" dirty="0" smtClean="0"/>
          </a:p>
          <a:p>
            <a:r>
              <a:rPr kumimoji="1" lang="de-DE" altLang="zh-CN" dirty="0" smtClean="0"/>
              <a:t>I</a:t>
            </a:r>
            <a:r>
              <a:rPr kumimoji="1" lang="en-US" altLang="zh-CN" dirty="0" err="1" smtClean="0"/>
              <a:t>ntroduction</a:t>
            </a:r>
            <a:r>
              <a:rPr kumimoji="1" lang="en-US" altLang="zh-CN" dirty="0" smtClean="0"/>
              <a:t> of Petri Nets</a:t>
            </a:r>
            <a:endParaRPr kumimoji="1" lang="de-DE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6288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" grpId="0"/>
      <p:bldP spid="1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Steady state 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6"/>
            <a:ext cx="8554850" cy="1275416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Compared with centralized automation</a:t>
            </a:r>
            <a:r>
              <a:rPr lang="de-DE" altLang="zh-CN" sz="2000" dirty="0">
                <a:solidFill>
                  <a:prstClr val="black"/>
                </a:solidFill>
                <a:latin typeface="Arial"/>
              </a:rPr>
              <a:t>,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IDE4L can significantly improve the availability of most use case. </a:t>
            </a:r>
            <a:endParaRPr lang="en-US" altLang="zh-CN" sz="2000" dirty="0" smtClean="0">
              <a:solidFill>
                <a:prstClr val="black"/>
              </a:solidFill>
              <a:latin typeface="Arial"/>
            </a:endParaRPr>
          </a:p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/>
              <a:t>Availability </a:t>
            </a:r>
            <a:r>
              <a:rPr lang="en-US" altLang="zh-CN" sz="2000" dirty="0"/>
              <a:t>of a few use cases decrease, which can be avoided through following protection approaches</a:t>
            </a:r>
            <a:r>
              <a:rPr lang="en-US" altLang="zh-CN" sz="2000" dirty="0" smtClean="0"/>
              <a:t>.</a:t>
            </a: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31" y="2266981"/>
            <a:ext cx="5709927" cy="38576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94647" y="4618305"/>
            <a:ext cx="3108227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de-DE" altLang="zh-CN" sz="1400" dirty="0">
                <a:solidFill>
                  <a:srgbClr val="FF0000"/>
                </a:solidFill>
                <a:latin typeface="Arial"/>
              </a:rPr>
              <a:t>a)in case of sensor </a:t>
            </a:r>
            <a:r>
              <a:rPr lang="de-DE" altLang="zh-CN" sz="1400" dirty="0" smtClean="0">
                <a:solidFill>
                  <a:srgbClr val="FF0000"/>
                </a:solidFill>
                <a:latin typeface="Arial"/>
              </a:rPr>
              <a:t>failure</a:t>
            </a:r>
          </a:p>
          <a:p>
            <a:pPr lvl="0"/>
            <a:r>
              <a:rPr lang="de-DE" altLang="zh-CN" sz="1400" dirty="0" smtClean="0">
                <a:solidFill>
                  <a:srgbClr val="FF0000"/>
                </a:solidFill>
                <a:latin typeface="Arial"/>
              </a:rPr>
              <a:t>b</a:t>
            </a:r>
            <a:r>
              <a:rPr lang="de-DE" altLang="zh-CN" sz="1400" dirty="0">
                <a:solidFill>
                  <a:srgbClr val="FF0000"/>
                </a:solidFill>
                <a:latin typeface="Arial"/>
              </a:rPr>
              <a:t>)in case of </a:t>
            </a:r>
            <a:r>
              <a:rPr lang="de-DE" altLang="zh-CN" sz="1400" dirty="0" smtClean="0">
                <a:solidFill>
                  <a:srgbClr val="FF0000"/>
                </a:solidFill>
                <a:latin typeface="Arial"/>
              </a:rPr>
              <a:t>IED_control </a:t>
            </a:r>
            <a:r>
              <a:rPr lang="de-DE" altLang="zh-CN" sz="1400" dirty="0">
                <a:solidFill>
                  <a:srgbClr val="FF0000"/>
                </a:solidFill>
                <a:latin typeface="Arial"/>
              </a:rPr>
              <a:t>failure  </a:t>
            </a:r>
            <a:endParaRPr lang="de-DE" altLang="zh-CN" sz="1400" dirty="0" smtClean="0">
              <a:solidFill>
                <a:srgbClr val="FF0000"/>
              </a:solidFill>
              <a:latin typeface="Arial"/>
            </a:endParaRPr>
          </a:p>
          <a:p>
            <a:pPr lvl="0"/>
            <a:r>
              <a:rPr lang="de-DE" altLang="zh-CN" sz="1400" dirty="0" smtClean="0">
                <a:solidFill>
                  <a:srgbClr val="FF0000"/>
                </a:solidFill>
                <a:latin typeface="Arial"/>
              </a:rPr>
              <a:t>c</a:t>
            </a:r>
            <a:r>
              <a:rPr lang="de-DE" altLang="zh-CN" sz="1400" dirty="0">
                <a:solidFill>
                  <a:srgbClr val="FF0000"/>
                </a:solidFill>
                <a:latin typeface="Arial"/>
              </a:rPr>
              <a:t>)in case of PSAU </a:t>
            </a:r>
            <a:r>
              <a:rPr lang="en-US" altLang="zh-CN" sz="1400" dirty="0">
                <a:solidFill>
                  <a:srgbClr val="FF0000"/>
                </a:solidFill>
                <a:latin typeface="Arial"/>
              </a:rPr>
              <a:t>failure  </a:t>
            </a:r>
            <a:endParaRPr lang="en-US" altLang="zh-CN" sz="1400" dirty="0" smtClean="0">
              <a:solidFill>
                <a:srgbClr val="FF0000"/>
              </a:solidFill>
              <a:latin typeface="Arial"/>
            </a:endParaRPr>
          </a:p>
          <a:p>
            <a:pPr lvl="0"/>
            <a:r>
              <a:rPr lang="en-US" altLang="zh-CN" sz="1400" dirty="0" smtClean="0">
                <a:solidFill>
                  <a:srgbClr val="FF0000"/>
                </a:solidFill>
                <a:latin typeface="Arial"/>
              </a:rPr>
              <a:t>d</a:t>
            </a:r>
            <a:r>
              <a:rPr lang="en-US" altLang="zh-CN" sz="1400" dirty="0">
                <a:solidFill>
                  <a:srgbClr val="FF0000"/>
                </a:solidFill>
                <a:latin typeface="Arial"/>
              </a:rPr>
              <a:t>)</a:t>
            </a:r>
            <a:r>
              <a:rPr lang="zh-CN" altLang="en-US" sz="14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/>
              </a:rPr>
              <a:t>in</a:t>
            </a:r>
            <a:r>
              <a:rPr lang="zh-CN" altLang="en-US" sz="14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/>
              </a:rPr>
              <a:t>case</a:t>
            </a:r>
            <a:r>
              <a:rPr lang="zh-CN" altLang="en-US" sz="14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/>
              </a:rPr>
              <a:t>of</a:t>
            </a:r>
            <a:r>
              <a:rPr lang="zh-CN" altLang="en-US" sz="1400" dirty="0">
                <a:solidFill>
                  <a:srgbClr val="FF0000"/>
                </a:solidFill>
                <a:latin typeface="Arial"/>
              </a:rPr>
              <a:t> </a:t>
            </a:r>
            <a:r>
              <a:rPr lang="de-DE" altLang="zh-CN" sz="1400" dirty="0">
                <a:solidFill>
                  <a:srgbClr val="FF0000"/>
                </a:solidFill>
                <a:latin typeface="Arial"/>
              </a:rPr>
              <a:t>DMS </a:t>
            </a:r>
            <a:r>
              <a:rPr lang="de-DE" altLang="zh-CN" sz="1400" dirty="0" smtClean="0">
                <a:solidFill>
                  <a:srgbClr val="FF0000"/>
                </a:solidFill>
                <a:latin typeface="Arial"/>
              </a:rPr>
              <a:t>failure</a:t>
            </a:r>
            <a:r>
              <a:rPr lang="en-US" altLang="zh-CN" sz="14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  <a:latin typeface="Arial"/>
              </a:rPr>
              <a:t>  </a:t>
            </a:r>
          </a:p>
          <a:p>
            <a:pPr lvl="0"/>
            <a:r>
              <a:rPr kumimoji="1" lang="de-DE" altLang="zh-CN" sz="1400" dirty="0" smtClean="0">
                <a:solidFill>
                  <a:srgbClr val="FF0000"/>
                </a:solidFill>
              </a:rPr>
              <a:t>e)In case of IED_monitoring failure</a:t>
            </a:r>
            <a:endParaRPr kumimoji="1" lang="zh-CN" altLang="en-US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75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Steady state 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13390" y="841270"/>
            <a:ext cx="8525383" cy="800623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DMS 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backup strategy is most targeted for the protection of DMS</a:t>
            </a:r>
            <a:r>
              <a:rPr lang="zh-CN" altLang="en-US" sz="2000" dirty="0">
                <a:solidFill>
                  <a:prstClr val="black"/>
                </a:solidFill>
                <a:latin typeface="Arial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especially irreplaceable for NDU.</a:t>
            </a:r>
          </a:p>
          <a:p>
            <a:pPr lvl="0">
              <a:spcBef>
                <a:spcPts val="600"/>
              </a:spcBef>
              <a:buClr>
                <a:srgbClr val="DD402D"/>
              </a:buClr>
              <a:buSzPct val="115000"/>
            </a:pP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78" y="1533437"/>
            <a:ext cx="6810630" cy="467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95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Steady state 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52948" y="882905"/>
            <a:ext cx="8554850" cy="913883"/>
          </a:xfrm>
        </p:spPr>
        <p:txBody>
          <a:bodyPr/>
          <a:lstStyle/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Bad/Missing data detection/correction mainly protects MVSE in case of PSAU failure.</a:t>
            </a:r>
            <a:r>
              <a:rPr lang="en-US" altLang="zh-CN" sz="2000" dirty="0"/>
              <a:t> </a:t>
            </a:r>
            <a:endParaRPr lang="en-US" altLang="zh-CN" sz="2000" dirty="0">
              <a:solidFill>
                <a:prstClr val="black"/>
              </a:solidFill>
              <a:latin typeface="Arial"/>
            </a:endParaRPr>
          </a:p>
          <a:p>
            <a:pPr lvl="0">
              <a:spcBef>
                <a:spcPts val="600"/>
              </a:spcBef>
              <a:buClr>
                <a:srgbClr val="DD402D"/>
              </a:buClr>
              <a:buSzPct val="115000"/>
            </a:pP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15" y="1681979"/>
            <a:ext cx="6577011" cy="451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16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Steady state availability</a:t>
            </a:r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213755" y="4158969"/>
            <a:ext cx="3958618" cy="56541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endParaRPr lang="en-US" altLang="zh-CN" sz="14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Textplatzhalter 2"/>
          <p:cNvSpPr txBox="1">
            <a:spLocks/>
          </p:cNvSpPr>
          <p:nvPr/>
        </p:nvSpPr>
        <p:spPr>
          <a:xfrm>
            <a:off x="294472" y="770633"/>
            <a:ext cx="8562939" cy="84251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The </a:t>
            </a:r>
            <a:r>
              <a:rPr lang="en-US" altLang="zh-CN" dirty="0">
                <a:solidFill>
                  <a:prstClr val="black"/>
                </a:solidFill>
                <a:latin typeface="Arial"/>
              </a:rPr>
              <a:t>functional separation on IED can improve the availability most use cases in case of 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Sensor, IED and PSAU </a:t>
            </a:r>
            <a:r>
              <a:rPr lang="en-US" altLang="zh-CN" dirty="0">
                <a:solidFill>
                  <a:prstClr val="black"/>
                </a:solidFill>
                <a:latin typeface="Arial"/>
              </a:rPr>
              <a:t>failure.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5" y="1929208"/>
            <a:ext cx="7804328" cy="340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Steady state 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14901" y="836436"/>
            <a:ext cx="8554850" cy="639418"/>
          </a:xfrm>
        </p:spPr>
        <p:txBody>
          <a:bodyPr/>
          <a:lstStyle/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/>
              <a:t>PSAU migration has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strong protective effect for most use cases in case of PSAU failure.</a:t>
            </a: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91" y="1632202"/>
            <a:ext cx="6547790" cy="448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83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Steady state 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29698" y="895291"/>
            <a:ext cx="3930504" cy="913883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PSAU double virtualization and PSAU migration logically have the same affect.</a:t>
            </a:r>
            <a:endParaRPr lang="en-US" altLang="zh-CN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3" y="2502435"/>
            <a:ext cx="4233786" cy="2934036"/>
          </a:xfrm>
          <a:prstGeom prst="rect">
            <a:avLst/>
          </a:prstGeom>
        </p:spPr>
      </p:pic>
      <p:sp>
        <p:nvSpPr>
          <p:cNvPr id="6" name="文本占位符 2"/>
          <p:cNvSpPr txBox="1">
            <a:spLocks/>
          </p:cNvSpPr>
          <p:nvPr/>
        </p:nvSpPr>
        <p:spPr>
          <a:xfrm>
            <a:off x="4720038" y="854038"/>
            <a:ext cx="4256615" cy="159999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O</a:t>
            </a:r>
            <a:r>
              <a:rPr lang="de-DE" altLang="zh-CN" dirty="0" smtClean="0">
                <a:solidFill>
                  <a:prstClr val="black"/>
                </a:solidFill>
                <a:latin typeface="Arial"/>
              </a:rPr>
              <a:t>ne 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part </a:t>
            </a:r>
            <a:r>
              <a:rPr lang="en-US" altLang="zh-CN" dirty="0">
                <a:solidFill>
                  <a:prstClr val="black"/>
                </a:solidFill>
                <a:latin typeface="Arial"/>
              </a:rPr>
              <a:t>of double 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virtualization (</a:t>
            </a:r>
            <a:r>
              <a:rPr lang="en-US" altLang="zh-CN" dirty="0">
                <a:solidFill>
                  <a:prstClr val="black"/>
                </a:solidFill>
                <a:latin typeface="Arial"/>
              </a:rPr>
              <a:t>database or 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function) </a:t>
            </a:r>
            <a:r>
              <a:rPr lang="en-US" altLang="zh-CN" dirty="0">
                <a:solidFill>
                  <a:prstClr val="black"/>
                </a:solidFill>
                <a:latin typeface="Arial"/>
              </a:rPr>
              <a:t>down 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result as the no migration situation</a:t>
            </a:r>
          </a:p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dirty="0">
                <a:solidFill>
                  <a:prstClr val="black"/>
                </a:solidFill>
                <a:latin typeface="Arial"/>
              </a:rPr>
              <a:t>PSAU double virtualization 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is more critical than </a:t>
            </a:r>
            <a:r>
              <a:rPr lang="en-US" altLang="zh-CN" dirty="0">
                <a:solidFill>
                  <a:prstClr val="black"/>
                </a:solidFill>
                <a:latin typeface="Arial"/>
              </a:rPr>
              <a:t>PSAU migration</a:t>
            </a:r>
            <a:endParaRPr lang="en-US" altLang="zh-CN" dirty="0" smtClean="0">
              <a:solidFill>
                <a:prstClr val="black"/>
              </a:solidFill>
              <a:latin typeface="Arial"/>
            </a:endParaRPr>
          </a:p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endParaRPr lang="en-US" altLang="zh-CN" dirty="0" smtClean="0">
              <a:solidFill>
                <a:prstClr val="black"/>
              </a:solidFill>
              <a:latin typeface="Arial"/>
            </a:endParaRPr>
          </a:p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endParaRPr lang="en-US" altLang="zh-CN" dirty="0">
              <a:solidFill>
                <a:prstClr val="black"/>
              </a:solidFill>
              <a:latin typeface="Arial"/>
            </a:endParaRPr>
          </a:p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endParaRPr lang="en-US" altLang="zh-CN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66" y="2560189"/>
            <a:ext cx="4247756" cy="287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4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Conclusion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363843"/>
          </a:xfrm>
        </p:spPr>
        <p:txBody>
          <a:bodyPr/>
          <a:lstStyle/>
          <a:p>
            <a:r>
              <a:rPr lang="de-DE" altLang="zh-CN" dirty="0"/>
              <a:t>Summary</a:t>
            </a:r>
          </a:p>
          <a:p>
            <a:pPr lvl="1"/>
            <a:r>
              <a:rPr lang="de-DE" altLang="zh-CN" dirty="0"/>
              <a:t>The </a:t>
            </a:r>
            <a:r>
              <a:rPr lang="de-DE" altLang="zh-CN" dirty="0" smtClean="0"/>
              <a:t>Goal to evaluate </a:t>
            </a:r>
            <a:r>
              <a:rPr lang="de-DE" altLang="zh-CN" dirty="0"/>
              <a:t>the </a:t>
            </a:r>
            <a:r>
              <a:rPr lang="de-DE" altLang="zh-CN" dirty="0" smtClean="0"/>
              <a:t>feasibility </a:t>
            </a:r>
            <a:r>
              <a:rPr lang="en-US" altLang="zh-CN" dirty="0" smtClean="0"/>
              <a:t>of Petri Nets of modeling </a:t>
            </a:r>
            <a:r>
              <a:rPr lang="de-DE" altLang="zh-CN" dirty="0" smtClean="0"/>
              <a:t>a distribution </a:t>
            </a:r>
            <a:r>
              <a:rPr lang="de-DE" altLang="zh-CN" dirty="0"/>
              <a:t>automation system </a:t>
            </a:r>
            <a:endParaRPr lang="de-DE" altLang="zh-CN" dirty="0" smtClean="0"/>
          </a:p>
          <a:p>
            <a:pPr lvl="2"/>
            <a:r>
              <a:rPr lang="de-DE" altLang="zh-CN" dirty="0"/>
              <a:t>Basic </a:t>
            </a:r>
            <a:r>
              <a:rPr lang="de-DE" altLang="zh-CN" dirty="0" smtClean="0"/>
              <a:t>UCs in MV level presented (SCPN)</a:t>
            </a:r>
            <a:endParaRPr lang="de-DE" altLang="zh-CN" dirty="0"/>
          </a:p>
          <a:p>
            <a:pPr lvl="2"/>
            <a:r>
              <a:rPr lang="de-DE" altLang="zh-CN" dirty="0" smtClean="0"/>
              <a:t>Modeling </a:t>
            </a:r>
            <a:r>
              <a:rPr lang="de-DE" altLang="zh-CN" dirty="0"/>
              <a:t>the failure </a:t>
            </a:r>
            <a:r>
              <a:rPr lang="de-DE" altLang="zh-CN" dirty="0" smtClean="0"/>
              <a:t>modes (STPN)</a:t>
            </a:r>
          </a:p>
          <a:p>
            <a:pPr lvl="1"/>
            <a:r>
              <a:rPr lang="de-DE" altLang="zh-CN" dirty="0" smtClean="0"/>
              <a:t>Quantif</a:t>
            </a:r>
            <a:r>
              <a:rPr lang="en-US" altLang="zh-CN" dirty="0" err="1" smtClean="0"/>
              <a:t>ication</a:t>
            </a:r>
            <a:r>
              <a:rPr lang="en-US" altLang="zh-CN" dirty="0" smtClean="0"/>
              <a:t> of</a:t>
            </a:r>
            <a:r>
              <a:rPr lang="de-DE" altLang="zh-CN" dirty="0" smtClean="0"/>
              <a:t> the </a:t>
            </a:r>
            <a:r>
              <a:rPr lang="en-US" altLang="zh-CN" dirty="0" smtClean="0"/>
              <a:t>system performance</a:t>
            </a:r>
            <a:r>
              <a:rPr lang="de-DE" altLang="zh-CN" dirty="0" smtClean="0"/>
              <a:t> </a:t>
            </a:r>
            <a:r>
              <a:rPr lang="de-DE" altLang="zh-CN" dirty="0"/>
              <a:t>is presented </a:t>
            </a:r>
          </a:p>
          <a:p>
            <a:pPr lvl="2"/>
            <a:r>
              <a:rPr lang="de-DE" altLang="zh-CN" dirty="0" err="1" smtClean="0"/>
              <a:t>Survivability</a:t>
            </a:r>
            <a:endParaRPr lang="de-DE" altLang="zh-CN" dirty="0" smtClean="0"/>
          </a:p>
          <a:p>
            <a:pPr lvl="2"/>
            <a:r>
              <a:rPr lang="de-DE" altLang="zh-CN" dirty="0" err="1" smtClean="0"/>
              <a:t>Dependability</a:t>
            </a:r>
            <a:r>
              <a:rPr lang="de-DE" altLang="zh-CN" dirty="0" smtClean="0"/>
              <a:t>  </a:t>
            </a:r>
          </a:p>
          <a:p>
            <a:pPr lvl="1">
              <a:buClr>
                <a:srgbClr val="DD402D"/>
              </a:buClr>
            </a:pPr>
            <a:r>
              <a:rPr lang="de-DE" altLang="zh-CN" dirty="0" err="1" smtClean="0">
                <a:solidFill>
                  <a:prstClr val="black"/>
                </a:solidFill>
              </a:rPr>
              <a:t>Overview</a:t>
            </a:r>
            <a:r>
              <a:rPr lang="de-DE" altLang="zh-CN" dirty="0" smtClean="0">
                <a:solidFill>
                  <a:prstClr val="black"/>
                </a:solidFill>
              </a:rPr>
              <a:t> </a:t>
            </a:r>
            <a:r>
              <a:rPr lang="de-DE" altLang="zh-CN" dirty="0">
                <a:solidFill>
                  <a:prstClr val="black"/>
                </a:solidFill>
              </a:rPr>
              <a:t>of different </a:t>
            </a:r>
            <a:r>
              <a:rPr lang="de-DE" altLang="zh-CN" dirty="0" err="1">
                <a:solidFill>
                  <a:prstClr val="black"/>
                </a:solidFill>
              </a:rPr>
              <a:t>protection</a:t>
            </a:r>
            <a:r>
              <a:rPr lang="de-DE" altLang="zh-CN" dirty="0">
                <a:solidFill>
                  <a:prstClr val="black"/>
                </a:solidFill>
              </a:rPr>
              <a:t> </a:t>
            </a:r>
            <a:r>
              <a:rPr lang="de-DE" altLang="zh-CN" dirty="0" err="1">
                <a:solidFill>
                  <a:prstClr val="black"/>
                </a:solidFill>
              </a:rPr>
              <a:t>approaches</a:t>
            </a:r>
            <a:r>
              <a:rPr lang="de-DE" altLang="zh-CN" dirty="0">
                <a:solidFill>
                  <a:prstClr val="black"/>
                </a:solidFill>
              </a:rPr>
              <a:t> </a:t>
            </a:r>
          </a:p>
          <a:p>
            <a:pPr marL="432100" lvl="2" indent="0">
              <a:buNone/>
            </a:pPr>
            <a:endParaRPr lang="de-DE" altLang="zh-CN" dirty="0" smtClean="0"/>
          </a:p>
          <a:p>
            <a:r>
              <a:rPr lang="de-DE" altLang="zh-CN" dirty="0" smtClean="0"/>
              <a:t>Future </a:t>
            </a:r>
            <a:r>
              <a:rPr lang="de-DE" altLang="zh-CN" dirty="0"/>
              <a:t>work</a:t>
            </a:r>
          </a:p>
          <a:p>
            <a:pPr lvl="1"/>
            <a:r>
              <a:rPr lang="en-US" altLang="zh-CN" dirty="0" smtClean="0"/>
              <a:t>Detailed </a:t>
            </a:r>
            <a:r>
              <a:rPr lang="en-US" altLang="zh-CN" dirty="0"/>
              <a:t>transition procedure modeling </a:t>
            </a:r>
            <a:r>
              <a:rPr lang="en-US" altLang="zh-CN" dirty="0" smtClean="0"/>
              <a:t>(e.g. communication process)</a:t>
            </a:r>
          </a:p>
          <a:p>
            <a:pPr lvl="1"/>
            <a:r>
              <a:rPr lang="en-US" altLang="zh-CN" dirty="0" smtClean="0"/>
              <a:t>Analysis of more components fail at same time</a:t>
            </a:r>
          </a:p>
          <a:p>
            <a:pPr lvl="1"/>
            <a:r>
              <a:rPr lang="en-US" altLang="zh-CN" dirty="0" smtClean="0"/>
              <a:t>Large scale modeling in single PN (entire automation system of an exemplary DSO)</a:t>
            </a:r>
          </a:p>
          <a:p>
            <a:pPr marL="2161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471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312615" y="3946768"/>
            <a:ext cx="4154400" cy="2470431"/>
          </a:xfrm>
        </p:spPr>
        <p:txBody>
          <a:bodyPr/>
          <a:lstStyle/>
          <a:p>
            <a:r>
              <a:rPr lang="de-DE" sz="1600" b="1" dirty="0" err="1" smtClean="0"/>
              <a:t>Contact</a:t>
            </a:r>
            <a:endParaRPr lang="de-DE" sz="1600" b="1" dirty="0"/>
          </a:p>
          <a:p>
            <a:endParaRPr lang="de-DE" dirty="0"/>
          </a:p>
          <a:p>
            <a:r>
              <a:rPr lang="de-DE" dirty="0" smtClean="0"/>
              <a:t>E.ON </a:t>
            </a:r>
            <a:r>
              <a:rPr lang="de-DE" dirty="0" err="1"/>
              <a:t>Energy</a:t>
            </a:r>
            <a:r>
              <a:rPr lang="de-DE" dirty="0"/>
              <a:t> Research </a:t>
            </a:r>
            <a:r>
              <a:rPr lang="de-DE" dirty="0" smtClean="0"/>
              <a:t>Center</a:t>
            </a:r>
          </a:p>
          <a:p>
            <a:r>
              <a:rPr lang="de-DE" dirty="0" err="1" smtClean="0"/>
              <a:t>Mathieustraße</a:t>
            </a:r>
            <a:r>
              <a:rPr lang="de-DE" dirty="0" smtClean="0"/>
              <a:t> </a:t>
            </a:r>
            <a:r>
              <a:rPr lang="de-DE" dirty="0"/>
              <a:t>10</a:t>
            </a:r>
          </a:p>
          <a:p>
            <a:r>
              <a:rPr lang="de-DE" dirty="0"/>
              <a:t>52074 Aachen</a:t>
            </a:r>
          </a:p>
          <a:p>
            <a:r>
              <a:rPr lang="de-DE" dirty="0"/>
              <a:t>Germany</a:t>
            </a:r>
          </a:p>
          <a:p>
            <a:endParaRPr lang="de-DE" dirty="0" smtClean="0"/>
          </a:p>
          <a:p>
            <a:r>
              <a:rPr lang="de-DE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  <a:endParaRPr lang="de-DE" dirty="0"/>
          </a:p>
          <a:p>
            <a:r>
              <a:rPr lang="de-DE" dirty="0" smtClean="0"/>
              <a:t>T </a:t>
            </a:r>
            <a:r>
              <a:rPr lang="de-DE" dirty="0"/>
              <a:t>+49 </a:t>
            </a:r>
            <a:r>
              <a:rPr lang="en-US" altLang="zh-CN" dirty="0" smtClean="0"/>
              <a:t>17681596277</a:t>
            </a:r>
          </a:p>
          <a:p>
            <a:r>
              <a:rPr lang="de-DE" dirty="0" smtClean="0">
                <a:hlinkClick r:id="rId2"/>
              </a:rPr>
              <a:t>H</a:t>
            </a:r>
            <a:r>
              <a:rPr lang="en-US" altLang="zh-CN" dirty="0" smtClean="0">
                <a:hlinkClick r:id="rId2"/>
              </a:rPr>
              <a:t>uiyuan</a:t>
            </a:r>
            <a:r>
              <a:rPr lang="de-DE" altLang="zh-CN" dirty="0" smtClean="0">
                <a:hlinkClick r:id="rId2"/>
              </a:rPr>
              <a:t>.X</a:t>
            </a:r>
            <a:r>
              <a:rPr lang="en-US" altLang="zh-CN" dirty="0" smtClean="0">
                <a:hlinkClick r:id="rId2"/>
              </a:rPr>
              <a:t>iao</a:t>
            </a:r>
            <a:r>
              <a:rPr lang="de-DE" dirty="0" smtClean="0">
                <a:hlinkClick r:id="rId2"/>
              </a:rPr>
              <a:t>@</a:t>
            </a:r>
            <a:r>
              <a:rPr lang="de-DE" dirty="0">
                <a:hlinkClick r:id="rId2"/>
              </a:rPr>
              <a:t>eonerc.rwth-aachen.de</a:t>
            </a:r>
            <a:endParaRPr lang="de-DE" dirty="0"/>
          </a:p>
          <a:p>
            <a:endParaRPr lang="de-DE" dirty="0"/>
          </a:p>
        </p:txBody>
      </p:sp>
      <p:sp>
        <p:nvSpPr>
          <p:cNvPr id="3" name="文本框 2"/>
          <p:cNvSpPr txBox="1"/>
          <p:nvPr/>
        </p:nvSpPr>
        <p:spPr>
          <a:xfrm>
            <a:off x="1504462" y="2246924"/>
            <a:ext cx="633886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de-DE" altLang="zh-CN" sz="3600" b="1" dirty="0" smtClean="0">
                <a:latin typeface="+mj-lt"/>
              </a:rPr>
              <a:t>T</a:t>
            </a:r>
            <a:r>
              <a:rPr kumimoji="1" lang="en-US" altLang="zh-CN" sz="3600" b="1" dirty="0" smtClean="0">
                <a:latin typeface="+mj-lt"/>
              </a:rPr>
              <a:t>hanks for your attention!</a:t>
            </a:r>
          </a:p>
          <a:p>
            <a:pPr algn="ctr"/>
            <a:r>
              <a:rPr kumimoji="1" lang="de-DE" altLang="zh-CN" sz="3600" b="1" dirty="0" smtClean="0">
                <a:latin typeface="+mj-lt"/>
              </a:rPr>
              <a:t>A</a:t>
            </a:r>
            <a:r>
              <a:rPr kumimoji="1" lang="en-US" altLang="zh-CN" sz="3600" b="1" dirty="0" err="1" smtClean="0">
                <a:latin typeface="+mj-lt"/>
              </a:rPr>
              <a:t>ny</a:t>
            </a:r>
            <a:r>
              <a:rPr kumimoji="1" lang="en-US" altLang="zh-CN" sz="3600" b="1" dirty="0" smtClean="0">
                <a:latin typeface="+mj-lt"/>
              </a:rPr>
              <a:t> question</a:t>
            </a:r>
            <a:r>
              <a:rPr kumimoji="1" lang="de-DE" altLang="zh-CN" sz="3600" b="1" dirty="0" smtClean="0">
                <a:latin typeface="+mj-lt"/>
              </a:rPr>
              <a:t>?</a:t>
            </a:r>
            <a:endParaRPr kumimoji="1" lang="zh-CN" altLang="en-US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66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Aim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722922"/>
            <a:ext cx="8348663" cy="5607540"/>
          </a:xfrm>
        </p:spPr>
        <p:txBody>
          <a:bodyPr/>
          <a:lstStyle/>
          <a:p>
            <a:r>
              <a:rPr lang="de-DE" altLang="zh-CN" sz="1600" dirty="0"/>
              <a:t>Goal</a:t>
            </a:r>
          </a:p>
          <a:p>
            <a:pPr lvl="1"/>
            <a:r>
              <a:rPr lang="de-DE" altLang="zh-CN" sz="1400" dirty="0" smtClean="0"/>
              <a:t>To </a:t>
            </a:r>
            <a:r>
              <a:rPr lang="de-DE" altLang="zh-CN" sz="1400" dirty="0" err="1" smtClean="0"/>
              <a:t>propose</a:t>
            </a:r>
            <a:r>
              <a:rPr lang="de-DE" altLang="zh-CN" sz="1400" dirty="0" smtClean="0"/>
              <a:t> a </a:t>
            </a:r>
            <a:r>
              <a:rPr lang="de-DE" altLang="zh-CN" sz="1400" dirty="0" err="1" smtClean="0"/>
              <a:t>methodology</a:t>
            </a:r>
            <a:r>
              <a:rPr lang="de-DE" altLang="zh-CN" sz="1400" dirty="0" smtClean="0"/>
              <a:t> to evaluate the </a:t>
            </a:r>
            <a:r>
              <a:rPr lang="de-DE" altLang="zh-CN" sz="1400" dirty="0" err="1" smtClean="0"/>
              <a:t>performance</a:t>
            </a:r>
            <a:r>
              <a:rPr lang="de-DE" altLang="zh-CN" sz="1400" dirty="0" smtClean="0"/>
              <a:t> of distribution </a:t>
            </a:r>
            <a:r>
              <a:rPr lang="de-DE" altLang="zh-CN" sz="1400" dirty="0" err="1" smtClean="0"/>
              <a:t>grid</a:t>
            </a:r>
            <a:r>
              <a:rPr lang="de-DE" altLang="zh-CN" sz="1400" dirty="0" smtClean="0"/>
              <a:t> automation  architecture </a:t>
            </a:r>
            <a:r>
              <a:rPr lang="de-DE" altLang="zh-CN" sz="1400" dirty="0" err="1" smtClean="0"/>
              <a:t>by</a:t>
            </a:r>
            <a:r>
              <a:rPr lang="de-DE" altLang="zh-CN" sz="1400" dirty="0" smtClean="0"/>
              <a:t> </a:t>
            </a:r>
            <a:r>
              <a:rPr lang="de-DE" altLang="zh-CN" sz="1400" dirty="0" err="1" smtClean="0"/>
              <a:t>measuring</a:t>
            </a:r>
            <a:r>
              <a:rPr lang="de-DE" altLang="zh-CN" sz="1400" dirty="0" smtClean="0"/>
              <a:t> </a:t>
            </a:r>
            <a:r>
              <a:rPr lang="de-DE" altLang="zh-CN" sz="1400" dirty="0" err="1" smtClean="0"/>
              <a:t>its</a:t>
            </a:r>
            <a:r>
              <a:rPr lang="de-DE" altLang="zh-CN" sz="1400" dirty="0" smtClean="0"/>
              <a:t> </a:t>
            </a:r>
            <a:r>
              <a:rPr lang="de-DE" altLang="zh-CN" sz="1400" dirty="0" err="1" smtClean="0"/>
              <a:t>resiliency</a:t>
            </a:r>
            <a:r>
              <a:rPr lang="de-DE" altLang="zh-CN" sz="1400" dirty="0" smtClean="0"/>
              <a:t> </a:t>
            </a:r>
            <a:r>
              <a:rPr lang="de-DE" altLang="zh-CN" sz="1400" dirty="0" err="1" smtClean="0"/>
              <a:t>index</a:t>
            </a:r>
            <a:r>
              <a:rPr lang="de-DE" altLang="zh-CN" sz="1400" dirty="0" smtClean="0"/>
              <a:t> (</a:t>
            </a:r>
            <a:r>
              <a:rPr lang="de-DE" altLang="zh-CN" sz="1400" dirty="0" err="1" smtClean="0"/>
              <a:t>dependability</a:t>
            </a:r>
            <a:r>
              <a:rPr lang="de-DE" altLang="zh-CN" sz="1400" dirty="0" smtClean="0"/>
              <a:t>)</a:t>
            </a:r>
          </a:p>
          <a:p>
            <a:pPr lvl="1"/>
            <a:r>
              <a:rPr lang="de-DE" altLang="zh-CN" sz="1400" dirty="0" err="1" smtClean="0"/>
              <a:t>Investigate</a:t>
            </a:r>
            <a:r>
              <a:rPr lang="de-DE" altLang="zh-CN" sz="1400" dirty="0" smtClean="0"/>
              <a:t> the </a:t>
            </a:r>
            <a:r>
              <a:rPr lang="de-DE" altLang="zh-CN" sz="1400" dirty="0" err="1" smtClean="0"/>
              <a:t>applicability</a:t>
            </a:r>
            <a:r>
              <a:rPr lang="de-DE" altLang="zh-CN" sz="1400" dirty="0" smtClean="0"/>
              <a:t> of Petri Nets for </a:t>
            </a:r>
            <a:r>
              <a:rPr lang="de-DE" altLang="zh-CN" sz="1400" dirty="0" err="1" smtClean="0"/>
              <a:t>performance</a:t>
            </a:r>
            <a:r>
              <a:rPr lang="de-DE" altLang="zh-CN" sz="1400" dirty="0" smtClean="0"/>
              <a:t> analysis of automation </a:t>
            </a:r>
            <a:r>
              <a:rPr lang="de-DE" altLang="zh-CN" sz="1400" dirty="0" err="1" smtClean="0"/>
              <a:t>architectures</a:t>
            </a:r>
            <a:r>
              <a:rPr lang="de-DE" altLang="zh-CN" sz="1400" dirty="0" smtClean="0"/>
              <a:t> </a:t>
            </a:r>
          </a:p>
          <a:p>
            <a:pPr lvl="1"/>
            <a:endParaRPr lang="de-DE" altLang="zh-CN" sz="1400" dirty="0"/>
          </a:p>
          <a:p>
            <a:r>
              <a:rPr lang="de-DE" altLang="zh-CN" sz="1600" dirty="0" err="1"/>
              <a:t>Contribution</a:t>
            </a:r>
            <a:r>
              <a:rPr lang="de-DE" altLang="zh-CN" sz="1600" dirty="0"/>
              <a:t> </a:t>
            </a:r>
          </a:p>
          <a:p>
            <a:pPr lvl="1"/>
            <a:r>
              <a:rPr lang="en-US" altLang="zh-CN" sz="1400" dirty="0" smtClean="0"/>
              <a:t>A feasibility study on using Petri Net theory for modeling and analyzing the distribution automation system</a:t>
            </a:r>
            <a:r>
              <a:rPr lang="de-DE" altLang="zh-CN" sz="1400" dirty="0" smtClean="0"/>
              <a:t> </a:t>
            </a:r>
          </a:p>
          <a:p>
            <a:pPr lvl="1"/>
            <a:r>
              <a:rPr lang="de-DE" altLang="zh-CN" sz="1400" dirty="0" smtClean="0"/>
              <a:t>SCPN: </a:t>
            </a:r>
            <a:r>
              <a:rPr lang="de-DE" altLang="zh-CN" sz="1400" dirty="0" err="1" smtClean="0"/>
              <a:t>Stochastic</a:t>
            </a:r>
            <a:r>
              <a:rPr lang="de-DE" altLang="zh-CN" sz="1400" dirty="0" smtClean="0"/>
              <a:t> </a:t>
            </a:r>
            <a:r>
              <a:rPr lang="de-DE" altLang="zh-CN" sz="1400" dirty="0" err="1"/>
              <a:t>C</a:t>
            </a:r>
            <a:r>
              <a:rPr lang="de-DE" altLang="zh-CN" sz="1400" dirty="0" err="1" smtClean="0"/>
              <a:t>olored</a:t>
            </a:r>
            <a:r>
              <a:rPr lang="de-DE" altLang="zh-CN" sz="1400" dirty="0" smtClean="0"/>
              <a:t> Petri Nets</a:t>
            </a:r>
          </a:p>
          <a:p>
            <a:pPr lvl="2"/>
            <a:r>
              <a:rPr lang="de-DE" altLang="zh-CN" sz="1400" dirty="0" smtClean="0"/>
              <a:t>Modeling of different use cases of IDE4L automation architecture with SCPN</a:t>
            </a:r>
          </a:p>
          <a:p>
            <a:pPr lvl="2"/>
            <a:r>
              <a:rPr lang="en-US" altLang="zh-CN" sz="1400" dirty="0" smtClean="0"/>
              <a:t>Identify the most vulnerable component in DA  using SCPN</a:t>
            </a:r>
            <a:endParaRPr lang="de-DE" altLang="zh-CN" sz="1400" dirty="0" smtClean="0"/>
          </a:p>
          <a:p>
            <a:pPr lvl="1"/>
            <a:r>
              <a:rPr lang="de-DE" altLang="zh-CN" sz="1400" dirty="0" smtClean="0"/>
              <a:t>STPN: </a:t>
            </a:r>
            <a:r>
              <a:rPr lang="de-DE" altLang="zh-CN" sz="1400" dirty="0" err="1" smtClean="0"/>
              <a:t>Stochastic</a:t>
            </a:r>
            <a:r>
              <a:rPr lang="de-DE" altLang="zh-CN" sz="1400" dirty="0" smtClean="0"/>
              <a:t> </a:t>
            </a:r>
            <a:r>
              <a:rPr lang="de-DE" altLang="zh-CN" sz="1400" dirty="0" err="1" smtClean="0"/>
              <a:t>Timed</a:t>
            </a:r>
            <a:r>
              <a:rPr lang="de-DE" altLang="zh-CN" sz="1400" dirty="0" smtClean="0"/>
              <a:t> </a:t>
            </a:r>
            <a:r>
              <a:rPr lang="de-DE" altLang="zh-CN" sz="1400" dirty="0"/>
              <a:t>Petri </a:t>
            </a:r>
            <a:r>
              <a:rPr lang="de-DE" altLang="zh-CN" sz="1400" dirty="0" smtClean="0"/>
              <a:t>Nets</a:t>
            </a:r>
            <a:endParaRPr lang="en-US" altLang="zh-CN" sz="1400" dirty="0" smtClean="0"/>
          </a:p>
          <a:p>
            <a:pPr lvl="2"/>
            <a:r>
              <a:rPr lang="en-US" altLang="zh-CN" sz="1400" dirty="0" smtClean="0"/>
              <a:t>Design failure model of automation actors with STPN</a:t>
            </a:r>
          </a:p>
          <a:p>
            <a:pPr lvl="2"/>
            <a:r>
              <a:rPr lang="en-US" altLang="zh-CN" sz="1400" dirty="0" smtClean="0"/>
              <a:t>The performance comparison of different DA architectures and protection methods using STPN</a:t>
            </a:r>
            <a:endParaRPr lang="de-DE" altLang="zh-CN" sz="1400" dirty="0"/>
          </a:p>
          <a:p>
            <a:endParaRPr lang="de-DE" altLang="zh-CN" dirty="0" smtClean="0"/>
          </a:p>
          <a:p>
            <a:r>
              <a:rPr lang="de-DE" altLang="zh-CN" sz="1600" dirty="0" smtClean="0"/>
              <a:t>I</a:t>
            </a:r>
            <a:r>
              <a:rPr lang="en-US" altLang="zh-CN" sz="1600" dirty="0" err="1" smtClean="0"/>
              <a:t>nputs</a:t>
            </a:r>
            <a:r>
              <a:rPr lang="en-US" altLang="zh-CN" sz="1600" dirty="0" smtClean="0"/>
              <a:t> </a:t>
            </a:r>
            <a:endParaRPr lang="de-DE" altLang="zh-CN" sz="1600" dirty="0"/>
          </a:p>
          <a:p>
            <a:pPr lvl="1"/>
            <a:r>
              <a:rPr lang="de-DE" altLang="zh-CN" sz="1400" dirty="0" smtClean="0"/>
              <a:t>IDE4L architecture </a:t>
            </a:r>
            <a:r>
              <a:rPr lang="de-DE" altLang="zh-CN" sz="1400" dirty="0" err="1" smtClean="0"/>
              <a:t>considered</a:t>
            </a:r>
            <a:r>
              <a:rPr lang="de-DE" altLang="zh-CN" sz="1400" dirty="0" smtClean="0"/>
              <a:t> as </a:t>
            </a:r>
            <a:r>
              <a:rPr lang="de-DE" altLang="zh-CN" sz="1400" dirty="0" err="1" smtClean="0"/>
              <a:t>input</a:t>
            </a:r>
            <a:endParaRPr lang="de-DE" altLang="zh-CN" sz="1400" dirty="0" smtClean="0"/>
          </a:p>
          <a:p>
            <a:pPr lvl="1"/>
            <a:r>
              <a:rPr lang="de-DE" altLang="zh-CN" sz="1400" dirty="0" err="1" smtClean="0"/>
              <a:t>Concentrated</a:t>
            </a:r>
            <a:r>
              <a:rPr lang="de-DE" altLang="zh-CN" sz="1400" dirty="0" smtClean="0"/>
              <a:t> on the MV Level automation architecture of IDE4L</a:t>
            </a:r>
          </a:p>
          <a:p>
            <a:pPr lvl="1"/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15581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067" y="177866"/>
            <a:ext cx="8568000" cy="543600"/>
          </a:xfrm>
        </p:spPr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Basis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917340"/>
            <a:ext cx="4404833" cy="5221783"/>
          </a:xfrm>
        </p:spPr>
        <p:txBody>
          <a:bodyPr/>
          <a:lstStyle/>
          <a:p>
            <a:r>
              <a:rPr lang="en-US" altLang="zh-CN" sz="1600" dirty="0"/>
              <a:t>Petri net is a </a:t>
            </a:r>
            <a:r>
              <a:rPr lang="en-US" altLang="zh-CN" sz="1600" dirty="0" smtClean="0"/>
              <a:t>visual </a:t>
            </a:r>
            <a:r>
              <a:rPr lang="en-US" altLang="zh-CN" sz="1600" dirty="0"/>
              <a:t>graphical  mathematical modelling language to model static structure and dynamic change of Discrete Event Dynamic System (DEDS</a:t>
            </a:r>
            <a:r>
              <a:rPr lang="en-US" altLang="zh-CN" sz="1600" dirty="0" smtClean="0"/>
              <a:t>)</a:t>
            </a:r>
          </a:p>
          <a:p>
            <a:endParaRPr lang="de-DE" sz="1600" dirty="0" smtClean="0"/>
          </a:p>
          <a:p>
            <a:endParaRPr lang="de-DE" sz="1600" dirty="0" smtClean="0"/>
          </a:p>
          <a:p>
            <a:pPr marL="0" indent="0">
              <a:buNone/>
            </a:pPr>
            <a:endParaRPr lang="de-DE" sz="1600" dirty="0" smtClean="0"/>
          </a:p>
          <a:p>
            <a:endParaRPr lang="de-DE" sz="1600" dirty="0" smtClean="0"/>
          </a:p>
          <a:p>
            <a:endParaRPr lang="de-DE" sz="1600" dirty="0" smtClean="0"/>
          </a:p>
          <a:p>
            <a:pPr lvl="1"/>
            <a:r>
              <a:rPr lang="en-US" altLang="zh-CN" dirty="0" smtClean="0">
                <a:solidFill>
                  <a:srgbClr val="000000"/>
                </a:solidFill>
              </a:rPr>
              <a:t>Place </a:t>
            </a:r>
            <a:r>
              <a:rPr lang="en-US" altLang="zh-CN" dirty="0">
                <a:solidFill>
                  <a:srgbClr val="000000"/>
                </a:solidFill>
              </a:rPr>
              <a:t>: a </a:t>
            </a:r>
            <a:r>
              <a:rPr lang="en-US" altLang="zh-CN" dirty="0" smtClean="0">
                <a:solidFill>
                  <a:srgbClr val="000000"/>
                </a:solidFill>
              </a:rPr>
              <a:t>circle (</a:t>
            </a:r>
            <a:r>
              <a:rPr lang="en-US" altLang="zh-CN" dirty="0">
                <a:solidFill>
                  <a:srgbClr val="000000"/>
                </a:solidFill>
              </a:rPr>
              <a:t>P0,P1,92</a:t>
            </a:r>
            <a:r>
              <a:rPr lang="en-US" altLang="zh-CN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</a:rPr>
              <a:t>Transition: a </a:t>
            </a:r>
            <a:r>
              <a:rPr lang="en-US" altLang="zh-CN" dirty="0" smtClean="0">
                <a:solidFill>
                  <a:srgbClr val="000000"/>
                </a:solidFill>
              </a:rPr>
              <a:t>rectangle (</a:t>
            </a:r>
            <a:r>
              <a:rPr lang="en-US" altLang="zh-CN" dirty="0">
                <a:solidFill>
                  <a:srgbClr val="000000"/>
                </a:solidFill>
              </a:rPr>
              <a:t>T0,T2)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>
                <a:solidFill>
                  <a:srgbClr val="000000"/>
                </a:solidFill>
              </a:rPr>
              <a:t>Arc: a tangential arc between the place and the </a:t>
            </a:r>
            <a:r>
              <a:rPr lang="en-US" altLang="zh-CN" dirty="0" smtClean="0">
                <a:solidFill>
                  <a:srgbClr val="000000"/>
                </a:solidFill>
              </a:rPr>
              <a:t>transition</a:t>
            </a:r>
          </a:p>
          <a:p>
            <a:pPr lvl="1"/>
            <a:r>
              <a:rPr lang="en-US" altLang="zh-CN" dirty="0" smtClean="0">
                <a:solidFill>
                  <a:srgbClr val="000000"/>
                </a:solidFill>
              </a:rPr>
              <a:t>Token</a:t>
            </a:r>
            <a:r>
              <a:rPr lang="en-US" altLang="zh-CN" dirty="0">
                <a:solidFill>
                  <a:srgbClr val="000000"/>
                </a:solidFill>
              </a:rPr>
              <a:t>: a dynamic object in the </a:t>
            </a:r>
            <a:r>
              <a:rPr lang="en-US" altLang="zh-CN" dirty="0" smtClean="0">
                <a:solidFill>
                  <a:srgbClr val="000000"/>
                </a:solidFill>
              </a:rPr>
              <a:t>place (</a:t>
            </a:r>
            <a:r>
              <a:rPr lang="en-US" altLang="zh-CN" dirty="0">
                <a:solidFill>
                  <a:srgbClr val="000000"/>
                </a:solidFill>
              </a:rPr>
              <a:t>represented by a dot in the place P) </a:t>
            </a:r>
            <a:r>
              <a:rPr lang="en-US" altLang="zh-CN" dirty="0" smtClean="0">
                <a:solidFill>
                  <a:srgbClr val="000000"/>
                </a:solidFill>
              </a:rPr>
              <a:t>that </a:t>
            </a:r>
            <a:r>
              <a:rPr lang="en-US" altLang="zh-CN" dirty="0">
                <a:solidFill>
                  <a:srgbClr val="000000"/>
                </a:solidFill>
              </a:rPr>
              <a:t>can be moved from one place to </a:t>
            </a:r>
            <a:r>
              <a:rPr lang="en-US" altLang="zh-CN" dirty="0" smtClean="0">
                <a:solidFill>
                  <a:srgbClr val="000000"/>
                </a:solidFill>
              </a:rPr>
              <a:t>another</a:t>
            </a:r>
          </a:p>
          <a:p>
            <a:pPr lvl="1"/>
            <a:endParaRPr lang="en-US" altLang="zh-CN" dirty="0">
              <a:solidFill>
                <a:srgbClr val="000000"/>
              </a:solidFill>
            </a:endParaRPr>
          </a:p>
          <a:p>
            <a:pPr marL="216100" lvl="1" indent="0">
              <a:buNone/>
            </a:pPr>
            <a:endParaRPr lang="en-US" altLang="zh-CN" dirty="0">
              <a:solidFill>
                <a:srgbClr val="000000"/>
              </a:solidFill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216000" lvl="1" indent="-216000" algn="just" defTabSz="216000">
              <a:buSzPct val="115000"/>
              <a:buFont typeface="Arial" panose="020B0604020202020204" pitchFamily="34" charset="0"/>
              <a:buChar char="•"/>
              <a:tabLst>
                <a:tab pos="216000" algn="l"/>
              </a:tabLst>
            </a:pPr>
            <a:endParaRPr lang="en-US" altLang="zh-CN" sz="2000" dirty="0"/>
          </a:p>
        </p:txBody>
      </p:sp>
      <p:pic>
        <p:nvPicPr>
          <p:cNvPr id="7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7" y="2252160"/>
            <a:ext cx="4124869" cy="945532"/>
          </a:xfrm>
        </p:spPr>
      </p:pic>
      <p:pic>
        <p:nvPicPr>
          <p:cNvPr id="6" name="图片占位符 5" descr="Snip20170624_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43" b="-56943"/>
          <a:stretch>
            <a:fillRect/>
          </a:stretch>
        </p:blipFill>
        <p:spPr>
          <a:xfrm>
            <a:off x="4862550" y="1413596"/>
            <a:ext cx="3834988" cy="60817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30483" y="916576"/>
            <a:ext cx="4007026" cy="22467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16000" lvl="0" indent="-216000" defTabSz="216000" eaLnBrk="1" hangingPunct="1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16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A structured description tool which is able to represent synchrony, </a:t>
            </a:r>
            <a:r>
              <a:rPr lang="en-US" altLang="zh-CN" sz="1600" dirty="0" smtClean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synchronization, </a:t>
            </a:r>
            <a:r>
              <a:rPr lang="en-US" altLang="zh-CN" sz="16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and parallel logical relationships</a:t>
            </a:r>
            <a:r>
              <a:rPr lang="en-US" altLang="zh-CN" sz="1600" dirty="0" smtClean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.</a:t>
            </a:r>
          </a:p>
          <a:p>
            <a:pPr marL="432000" lvl="1" indent="-215900" eaLnBrk="1" hangingPunct="1">
              <a:spcBef>
                <a:spcPts val="600"/>
              </a:spcBef>
              <a:buClr>
                <a:srgbClr val="DD402D"/>
              </a:buClr>
              <a:buFont typeface="Arial" panose="020B0604020202020204" pitchFamily="34" charset="0"/>
              <a:buChar char="≡"/>
              <a:tabLst>
                <a:tab pos="4320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state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-based, very </a:t>
            </a:r>
            <a:r>
              <a:rPr lang="en-US" altLang="zh-CN" sz="160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intuitive</a:t>
            </a:r>
          </a:p>
          <a:p>
            <a:pPr marL="432000" lvl="1" indent="-215900" eaLnBrk="1" hangingPunct="1">
              <a:spcBef>
                <a:spcPts val="600"/>
              </a:spcBef>
              <a:buClr>
                <a:srgbClr val="DD402D"/>
              </a:buClr>
              <a:buFont typeface="Arial" panose="020B0604020202020204" pitchFamily="34" charset="0"/>
              <a:buChar char="≡"/>
              <a:tabLst>
                <a:tab pos="432000" algn="l"/>
              </a:tabLst>
            </a:pPr>
            <a:r>
              <a:rPr lang="en-US" altLang="zh-CN" sz="1600" dirty="0" smtClean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Standardized</a:t>
            </a:r>
          </a:p>
          <a:p>
            <a:pPr marL="432000" lvl="1" indent="-215900" eaLnBrk="1" hangingPunct="1">
              <a:spcBef>
                <a:spcPts val="600"/>
              </a:spcBef>
              <a:buClr>
                <a:srgbClr val="DD402D"/>
              </a:buClr>
              <a:buFont typeface="Arial" panose="020B0604020202020204" pitchFamily="34" charset="0"/>
              <a:buChar char="≡"/>
              <a:tabLst>
                <a:tab pos="432000" algn="l"/>
              </a:tabLst>
            </a:pPr>
            <a:r>
              <a:rPr lang="en-US" altLang="zh-CN" sz="1600" dirty="0" smtClean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Analytical</a:t>
            </a:r>
            <a:endParaRPr lang="en-US" altLang="zh-CN" sz="1600" dirty="0">
              <a:solidFill>
                <a:prstClr val="black"/>
              </a:solidFill>
              <a:latin typeface="Arial"/>
              <a:cs typeface="Arial" panose="020B0604020202020204" pitchFamily="34" charset="0"/>
            </a:endParaRPr>
          </a:p>
          <a:p>
            <a:pPr marL="216000" lvl="0" indent="-216000" defTabSz="216000" eaLnBrk="1" hangingPunct="1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16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Basic logic connections:</a:t>
            </a:r>
          </a:p>
          <a:p>
            <a:endParaRPr kumimoji="1" lang="zh-CN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Types and tools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4493031" cy="5292000"/>
          </a:xfrm>
        </p:spPr>
        <p:txBody>
          <a:bodyPr/>
          <a:lstStyle/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</a:t>
            </a:r>
            <a:r>
              <a:rPr lang="en-US" altLang="zh-CN" dirty="0" smtClean="0"/>
              <a:t>Petri net extensions</a:t>
            </a:r>
          </a:p>
          <a:p>
            <a:pPr lvl="1"/>
            <a:r>
              <a:rPr lang="en-US" altLang="zh-CN" dirty="0" smtClean="0"/>
              <a:t>to </a:t>
            </a:r>
            <a:r>
              <a:rPr lang="en-US" altLang="zh-CN" dirty="0"/>
              <a:t>advanced </a:t>
            </a:r>
            <a:r>
              <a:rPr lang="en-US" altLang="zh-CN" dirty="0" smtClean="0"/>
              <a:t>PN </a:t>
            </a:r>
            <a:r>
              <a:rPr lang="en-US" altLang="zh-CN" dirty="0"/>
              <a:t>(</a:t>
            </a:r>
            <a:r>
              <a:rPr lang="en-US" altLang="zh-CN" dirty="0" smtClean="0"/>
              <a:t>predicate </a:t>
            </a:r>
            <a:r>
              <a:rPr lang="en-US" altLang="zh-CN" dirty="0"/>
              <a:t>/ transition PN, </a:t>
            </a:r>
            <a:r>
              <a:rPr lang="en-US" altLang="zh-CN" dirty="0" smtClean="0"/>
              <a:t>colored PN)</a:t>
            </a:r>
            <a:endParaRPr lang="en-US" altLang="zh-CN" dirty="0"/>
          </a:p>
          <a:p>
            <a:pPr lvl="1"/>
            <a:r>
              <a:rPr lang="en-US" altLang="zh-CN" dirty="0" smtClean="0"/>
              <a:t>to </a:t>
            </a:r>
            <a:r>
              <a:rPr lang="en-US" altLang="zh-CN" dirty="0"/>
              <a:t>T</a:t>
            </a:r>
            <a:r>
              <a:rPr lang="en-US" altLang="zh-CN" dirty="0" smtClean="0"/>
              <a:t>imed </a:t>
            </a:r>
            <a:r>
              <a:rPr lang="en-US" altLang="zh-CN" dirty="0"/>
              <a:t>Petri </a:t>
            </a:r>
            <a:r>
              <a:rPr lang="en-US" altLang="zh-CN" dirty="0" smtClean="0"/>
              <a:t>nets </a:t>
            </a:r>
            <a:r>
              <a:rPr lang="en-US" altLang="zh-CN" dirty="0"/>
              <a:t>and Stochastic Petri Net (</a:t>
            </a:r>
            <a:r>
              <a:rPr lang="en-US" altLang="zh-CN" dirty="0" smtClean="0"/>
              <a:t>SPN or STPN) .</a:t>
            </a:r>
          </a:p>
          <a:p>
            <a:pPr lvl="1"/>
            <a:endParaRPr lang="en-US" altLang="zh-CN" dirty="0" smtClean="0"/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dirty="0" smtClean="0"/>
              <a:t> </a:t>
            </a:r>
            <a:r>
              <a:rPr lang="en-US" altLang="zh-CN" dirty="0"/>
              <a:t>Stochastic Colour Petri Net (SCPN)  </a:t>
            </a:r>
          </a:p>
          <a:p>
            <a:pPr lvl="1"/>
            <a:r>
              <a:rPr lang="en-US" altLang="zh-CN" dirty="0"/>
              <a:t>I</a:t>
            </a:r>
            <a:r>
              <a:rPr lang="en-US" altLang="zh-CN" dirty="0" smtClean="0"/>
              <a:t>dentify different </a:t>
            </a:r>
            <a:r>
              <a:rPr lang="en-US" altLang="zh-CN" dirty="0"/>
              <a:t>tokens in the same </a:t>
            </a:r>
            <a:r>
              <a:rPr lang="en-US" altLang="zh-CN" dirty="0" smtClean="0"/>
              <a:t>place</a:t>
            </a:r>
          </a:p>
          <a:p>
            <a:pPr lvl="1"/>
            <a:r>
              <a:rPr lang="en-US" altLang="zh-CN" dirty="0" smtClean="0"/>
              <a:t>Complete more complex logical network architecture </a:t>
            </a:r>
          </a:p>
          <a:p>
            <a:pPr lvl="1"/>
            <a:r>
              <a:rPr lang="en-US" altLang="zh-CN" dirty="0" smtClean="0"/>
              <a:t>PIPE is friendly for colored token definition</a:t>
            </a:r>
            <a:endParaRPr lang="en-US" altLang="zh-CN" sz="2000" dirty="0" smtClean="0"/>
          </a:p>
          <a:p>
            <a:r>
              <a:rPr lang="en-US" altLang="zh-CN" sz="2000" dirty="0" smtClean="0"/>
              <a:t> </a:t>
            </a:r>
            <a:r>
              <a:rPr lang="en-US" altLang="zh-CN" sz="1600" dirty="0" smtClean="0"/>
              <a:t>Stochastic </a:t>
            </a:r>
            <a:r>
              <a:rPr lang="en-US" altLang="zh-CN" sz="1600" dirty="0"/>
              <a:t>Timed Petri Net (STPN) </a:t>
            </a:r>
          </a:p>
          <a:p>
            <a:pPr lvl="1"/>
            <a:r>
              <a:rPr lang="en-US" altLang="zh-CN" dirty="0"/>
              <a:t>transition may have time </a:t>
            </a:r>
            <a:r>
              <a:rPr lang="en-US" altLang="zh-CN" dirty="0" smtClean="0"/>
              <a:t>delay which is </a:t>
            </a:r>
            <a:r>
              <a:rPr lang="en-US" altLang="zh-CN" dirty="0"/>
              <a:t>randomly chosen</a:t>
            </a:r>
            <a:r>
              <a:rPr lang="de-DE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ORIS has various functions for transient and steady-state analysis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marL="2161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  <p:pic>
        <p:nvPicPr>
          <p:cNvPr id="4" name="图片 3" descr="Snip20170716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90" y="978168"/>
            <a:ext cx="3843083" cy="3758292"/>
          </a:xfrm>
          <a:prstGeom prst="rect">
            <a:avLst/>
          </a:prstGeom>
        </p:spPr>
      </p:pic>
      <p:sp>
        <p:nvSpPr>
          <p:cNvPr id="6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65804" y="5062521"/>
            <a:ext cx="4278196" cy="1164807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We choose</a:t>
            </a:r>
            <a:r>
              <a:rPr lang="en-US" altLang="zh-CN" sz="1600" dirty="0" smtClean="0">
                <a:solidFill>
                  <a:srgbClr val="FF0000"/>
                </a:solidFill>
              </a:rPr>
              <a:t> PIPE </a:t>
            </a:r>
            <a:r>
              <a:rPr lang="en-US" altLang="zh-CN" sz="1600" dirty="0" smtClean="0"/>
              <a:t>and</a:t>
            </a:r>
            <a:r>
              <a:rPr lang="en-US" altLang="zh-CN" sz="1600" dirty="0" smtClean="0">
                <a:solidFill>
                  <a:srgbClr val="FF0000"/>
                </a:solidFill>
              </a:rPr>
              <a:t> ORIS </a:t>
            </a:r>
            <a:r>
              <a:rPr lang="de-DE" altLang="zh-CN" sz="1600" dirty="0" smtClean="0"/>
              <a:t>as</a:t>
            </a:r>
            <a:r>
              <a:rPr lang="de-DE" altLang="zh-CN" sz="1600" dirty="0"/>
              <a:t> </a:t>
            </a:r>
            <a:r>
              <a:rPr lang="en-US" altLang="zh-CN" sz="1600" dirty="0" smtClean="0"/>
              <a:t>simulation tools</a:t>
            </a:r>
            <a:r>
              <a:rPr lang="de-DE" altLang="zh-CN" sz="1600" dirty="0" smtClean="0"/>
              <a:t>.</a:t>
            </a:r>
            <a:endParaRPr lang="en-US" altLang="zh-CN" sz="1600" dirty="0" smtClean="0"/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85940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Automation </a:t>
            </a:r>
            <a:r>
              <a:rPr lang="en-US" altLang="zh-CN" dirty="0"/>
              <a:t>concept and architecture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9699" y="871394"/>
            <a:ext cx="9167562" cy="961102"/>
          </a:xfrm>
        </p:spPr>
        <p:txBody>
          <a:bodyPr/>
          <a:lstStyle/>
          <a:p>
            <a:r>
              <a:rPr lang="en-US" altLang="zh-CN" sz="1600" dirty="0"/>
              <a:t>The automation architecture development of IDE4L is supported by two main concepts:</a:t>
            </a:r>
            <a:endParaRPr lang="de-DE" sz="1600" dirty="0"/>
          </a:p>
          <a:p>
            <a:pPr lvl="1"/>
            <a:r>
              <a:rPr lang="en-US" altLang="zh-CN" dirty="0"/>
              <a:t>Use Case (UC) Methodology</a:t>
            </a:r>
          </a:p>
          <a:p>
            <a:pPr lvl="1"/>
            <a:r>
              <a:rPr lang="en-US" altLang="zh-CN" dirty="0" smtClean="0"/>
              <a:t>Smart </a:t>
            </a:r>
            <a:r>
              <a:rPr lang="en-US" altLang="zh-CN" dirty="0"/>
              <a:t>Grid Architecture Model (SGAM) </a:t>
            </a:r>
            <a:r>
              <a:rPr lang="en-US" altLang="zh-CN" dirty="0" smtClean="0"/>
              <a:t>framework </a:t>
            </a:r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8" name="图片 7" descr="Snip20170623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818" y="1783105"/>
            <a:ext cx="2837021" cy="3434583"/>
          </a:xfrm>
          <a:prstGeom prst="rect">
            <a:avLst/>
          </a:prstGeom>
        </p:spPr>
      </p:pic>
      <p:pic>
        <p:nvPicPr>
          <p:cNvPr id="10" name="图片占位符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53" y="2329497"/>
            <a:ext cx="4874005" cy="2387646"/>
          </a:xfrm>
          <a:prstGeom prst="rect">
            <a:avLst/>
          </a:prstGeom>
        </p:spPr>
      </p:pic>
      <p:sp>
        <p:nvSpPr>
          <p:cNvPr id="11" name="Textplatzhalter 4"/>
          <p:cNvSpPr txBox="1">
            <a:spLocks/>
          </p:cNvSpPr>
          <p:nvPr/>
        </p:nvSpPr>
        <p:spPr>
          <a:xfrm>
            <a:off x="4805602" y="5297821"/>
            <a:ext cx="4156462" cy="780737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  <a:defRPr lang="de-DE" sz="18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≡"/>
              <a:tabLst>
                <a:tab pos="432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="/>
              <a:tabLst>
                <a:tab pos="648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Char char="□"/>
              <a:tabLst>
                <a:tab pos="864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30000"/>
              <a:buFont typeface="Symbol" panose="05050102010706020507" pitchFamily="18" charset="2"/>
              <a:buChar char="-"/>
              <a:tabLst>
                <a:tab pos="89535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29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151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172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zh-CN" sz="1600" dirty="0" smtClean="0"/>
              <a:t>Focus on 6 major monitoring and control use cases in MV</a:t>
            </a:r>
          </a:p>
          <a:p>
            <a:r>
              <a:rPr lang="de-DE" altLang="zh-CN" sz="1600" dirty="0" smtClean="0"/>
              <a:t>MVPC,MVRTM,MVSE,MVSF,NDU,CCPC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altLang="zh-CN" sz="1600" dirty="0"/>
          </a:p>
        </p:txBody>
      </p:sp>
      <p:sp>
        <p:nvSpPr>
          <p:cNvPr id="12" name="Textplatzhalter 2"/>
          <p:cNvSpPr txBox="1">
            <a:spLocks/>
          </p:cNvSpPr>
          <p:nvPr/>
        </p:nvSpPr>
        <p:spPr>
          <a:xfrm>
            <a:off x="233298" y="5280905"/>
            <a:ext cx="4528267" cy="840154"/>
          </a:xfrm>
          <a:prstGeom prst="rect">
            <a:avLst/>
          </a:prstGeom>
        </p:spPr>
        <p:txBody>
          <a:bodyPr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n"/>
            </a:pPr>
            <a:r>
              <a:rPr kumimoji="1" lang="de-DE" altLang="zh-CN" sz="1600" dirty="0" smtClean="0"/>
              <a:t> Function layer</a:t>
            </a:r>
            <a:r>
              <a:rPr kumimoji="1" lang="zh-CN" altLang="en-US" sz="1600" dirty="0" smtClean="0"/>
              <a:t>：</a:t>
            </a:r>
            <a:r>
              <a:rPr kumimoji="1" lang="en-US" altLang="zh-CN" sz="1600" dirty="0" smtClean="0"/>
              <a:t>    Survivability analysis</a:t>
            </a:r>
          </a:p>
          <a:p>
            <a:pPr>
              <a:buFont typeface="Wingdings" charset="2"/>
              <a:buChar char="n"/>
            </a:pPr>
            <a:r>
              <a:rPr kumimoji="1" lang="en-US" altLang="zh-CN" sz="1600" dirty="0" smtClean="0"/>
              <a:t> Component layer</a:t>
            </a:r>
            <a:r>
              <a:rPr kumimoji="1" lang="zh-CN" altLang="en-US" sz="1600" dirty="0" smtClean="0"/>
              <a:t>：</a:t>
            </a:r>
            <a:r>
              <a:rPr kumimoji="1" lang="en-US" altLang="zh-CN" sz="1600" dirty="0" smtClean="0"/>
              <a:t>   Dependability analysis</a:t>
            </a:r>
            <a:endParaRPr kumimoji="1" lang="zh-CN" altLang="en-US" sz="1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737347" y="5051284"/>
            <a:ext cx="2664000" cy="287168"/>
          </a:xfrm>
        </p:spPr>
        <p:txBody>
          <a:bodyPr/>
          <a:lstStyle/>
          <a:p>
            <a:r>
              <a:rPr lang="en-US" altLang="zh-CN" dirty="0"/>
              <a:t>Deliverable 3.1: Distribution Automation Concept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7" y="1327048"/>
            <a:ext cx="4378883" cy="1498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7" y="2828098"/>
            <a:ext cx="3243985" cy="23060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63" y="5137576"/>
            <a:ext cx="3098709" cy="9571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69" y="1352555"/>
            <a:ext cx="3810197" cy="8472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68" y="2218067"/>
            <a:ext cx="2817194" cy="22904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96" y="4341345"/>
            <a:ext cx="2600691" cy="178203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90267" y="796230"/>
            <a:ext cx="534761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16000" lvl="0" indent="-216000" defTabSz="216000" eaLnBrk="1" hangingPunct="1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kumimoji="1" lang="de-DE" altLang="zh-CN" sz="1400" dirty="0"/>
              <a:t> </a:t>
            </a:r>
            <a:r>
              <a:rPr kumimoji="1" lang="de-DE" altLang="zh-CN" dirty="0" smtClean="0"/>
              <a:t>MVPC</a:t>
            </a:r>
            <a:r>
              <a:rPr kumimoji="1" lang="de-DE" altLang="zh-CN" dirty="0"/>
              <a:t>,MVRTM,MVSE,MVSF,NDU,CCPC in PIPE</a:t>
            </a:r>
          </a:p>
          <a:p>
            <a:endParaRPr kumimoji="1" lang="zh-CN" altLang="en-US" sz="1400" dirty="0" smtClean="0"/>
          </a:p>
        </p:txBody>
      </p:sp>
      <p:pic>
        <p:nvPicPr>
          <p:cNvPr id="8" name="图片 7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0" y="1251217"/>
            <a:ext cx="8214467" cy="498591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SCPN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795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6852" y="790119"/>
            <a:ext cx="8692450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16000" lvl="0" indent="-216000" defTabSz="216000" eaLnBrk="1" hangingPunct="1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1600" dirty="0">
                <a:latin typeface="Arial"/>
                <a:cs typeface="Arial" panose="020B0604020202020204" pitchFamily="34" charset="0"/>
              </a:rPr>
              <a:t>We </a:t>
            </a:r>
            <a:r>
              <a:rPr lang="en-US" altLang="zh-CN" sz="1600" dirty="0" smtClean="0">
                <a:latin typeface="Arial"/>
                <a:cs typeface="Arial" panose="020B0604020202020204" pitchFamily="34" charset="0"/>
              </a:rPr>
              <a:t>evaluate </a:t>
            </a:r>
            <a:r>
              <a:rPr lang="en-US" altLang="zh-CN" sz="1600" dirty="0">
                <a:latin typeface="Arial"/>
                <a:cs typeface="Arial" panose="020B0604020202020204" pitchFamily="34" charset="0"/>
              </a:rPr>
              <a:t>the importance of the different </a:t>
            </a:r>
            <a:r>
              <a:rPr lang="en-US" altLang="zh-CN" sz="1600" dirty="0" smtClean="0">
                <a:latin typeface="Arial"/>
                <a:cs typeface="Arial" panose="020B0604020202020204" pitchFamily="34" charset="0"/>
              </a:rPr>
              <a:t>components </a:t>
            </a:r>
            <a:r>
              <a:rPr lang="en-US" altLang="zh-CN" sz="1600" dirty="0">
                <a:latin typeface="Arial"/>
                <a:cs typeface="Arial" panose="020B0604020202020204" pitchFamily="34" charset="0"/>
              </a:rPr>
              <a:t>to the function by calculating the average </a:t>
            </a:r>
            <a:r>
              <a:rPr lang="en-US" altLang="zh-CN" sz="1600" dirty="0" smtClean="0">
                <a:latin typeface="Arial"/>
                <a:cs typeface="Arial" panose="020B0604020202020204" pitchFamily="34" charset="0"/>
              </a:rPr>
              <a:t>number of tokens </a:t>
            </a:r>
            <a:r>
              <a:rPr lang="en-US" altLang="zh-CN" sz="1600" dirty="0">
                <a:latin typeface="Arial"/>
                <a:cs typeface="Arial" panose="020B0604020202020204" pitchFamily="34" charset="0"/>
              </a:rPr>
              <a:t>passing through each place in </a:t>
            </a:r>
            <a:r>
              <a:rPr lang="en-US" altLang="zh-CN" sz="1600" dirty="0" smtClean="0">
                <a:latin typeface="Arial"/>
                <a:cs typeface="Arial" panose="020B0604020202020204" pitchFamily="34" charset="0"/>
              </a:rPr>
              <a:t>1000 </a:t>
            </a:r>
            <a:r>
              <a:rPr lang="en-US" altLang="zh-CN" sz="1600" dirty="0">
                <a:latin typeface="Arial"/>
                <a:cs typeface="Arial" panose="020B0604020202020204" pitchFamily="34" charset="0"/>
              </a:rPr>
              <a:t>transition </a:t>
            </a:r>
            <a:r>
              <a:rPr lang="en-US" altLang="zh-CN" sz="1600" dirty="0" smtClean="0">
                <a:latin typeface="Arial"/>
                <a:cs typeface="Arial" panose="020B0604020202020204" pitchFamily="34" charset="0"/>
              </a:rPr>
              <a:t>firings</a:t>
            </a:r>
            <a:r>
              <a:rPr lang="de-DE" altLang="zh-CN" sz="1600" dirty="0" smtClean="0">
                <a:latin typeface="Arial"/>
                <a:cs typeface="Arial" panose="020B0604020202020204" pitchFamily="34" charset="0"/>
              </a:rPr>
              <a:t>(10 </a:t>
            </a:r>
            <a:r>
              <a:rPr lang="en-US" altLang="zh-CN" sz="1600" dirty="0" smtClean="0">
                <a:latin typeface="Arial"/>
                <a:cs typeface="Arial" panose="020B0604020202020204" pitchFamily="34" charset="0"/>
              </a:rPr>
              <a:t>repeats</a:t>
            </a:r>
            <a:r>
              <a:rPr lang="de-DE" altLang="zh-CN" sz="1600" dirty="0" smtClean="0">
                <a:latin typeface="Arial"/>
                <a:cs typeface="Arial" panose="020B0604020202020204" pitchFamily="34" charset="0"/>
              </a:rPr>
              <a:t> )</a:t>
            </a:r>
          </a:p>
          <a:p>
            <a:pPr lvl="0" defTabSz="216000" eaLnBrk="1" hangingPunct="1">
              <a:spcBef>
                <a:spcPts val="600"/>
              </a:spcBef>
              <a:buClr>
                <a:srgbClr val="DD402D"/>
              </a:buClr>
              <a:buSzPct val="115000"/>
              <a:tabLst>
                <a:tab pos="216000" algn="l"/>
              </a:tabLst>
            </a:pPr>
            <a:endParaRPr lang="en-US" altLang="zh-CN" sz="1400" dirty="0"/>
          </a:p>
          <a:p>
            <a:endParaRPr kumimoji="1" lang="zh-CN" altLang="en-US" sz="1400" dirty="0" smtClean="0"/>
          </a:p>
        </p:txBody>
      </p:sp>
      <p:pic>
        <p:nvPicPr>
          <p:cNvPr id="5" name="图片 4" descr="Snip20171002_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768" y="1397425"/>
            <a:ext cx="2656422" cy="1275632"/>
          </a:xfrm>
          <a:prstGeom prst="rect">
            <a:avLst/>
          </a:prstGeom>
        </p:spPr>
      </p:pic>
      <p:pic>
        <p:nvPicPr>
          <p:cNvPr id="11" name="图片 10" descr="Snip20171002_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12" y="2671564"/>
            <a:ext cx="2694333" cy="2070293"/>
          </a:xfrm>
          <a:prstGeom prst="rect">
            <a:avLst/>
          </a:prstGeom>
        </p:spPr>
      </p:pic>
      <p:pic>
        <p:nvPicPr>
          <p:cNvPr id="12" name="图片 11" descr="Snip20171002_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272" y="4701546"/>
            <a:ext cx="2704296" cy="606651"/>
          </a:xfrm>
          <a:prstGeom prst="rect">
            <a:avLst/>
          </a:prstGeom>
        </p:spPr>
      </p:pic>
      <p:pic>
        <p:nvPicPr>
          <p:cNvPr id="13" name="图片 12" descr="Snip20171002_2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86" y="1459755"/>
            <a:ext cx="2823924" cy="1080596"/>
          </a:xfrm>
          <a:prstGeom prst="rect">
            <a:avLst/>
          </a:prstGeom>
        </p:spPr>
      </p:pic>
      <p:pic>
        <p:nvPicPr>
          <p:cNvPr id="14" name="图片 13" descr="Snip20171002_2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880" y="2519546"/>
            <a:ext cx="2758048" cy="1973463"/>
          </a:xfrm>
          <a:prstGeom prst="rect">
            <a:avLst/>
          </a:prstGeom>
        </p:spPr>
      </p:pic>
      <p:pic>
        <p:nvPicPr>
          <p:cNvPr id="15" name="图片 14" descr="Snip20171002_2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35" y="4493009"/>
            <a:ext cx="2672824" cy="834145"/>
          </a:xfrm>
          <a:prstGeom prst="rect">
            <a:avLst/>
          </a:prstGeom>
        </p:spPr>
      </p:pic>
      <p:pic>
        <p:nvPicPr>
          <p:cNvPr id="3" name="图片 2" descr="Snip20170716_1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516" y="1432057"/>
            <a:ext cx="5456281" cy="397092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SCPN</a:t>
            </a:r>
            <a:endParaRPr lang="de-DE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68381" y="5440901"/>
            <a:ext cx="8569325" cy="891735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In component level </a:t>
            </a:r>
            <a:r>
              <a:rPr lang="en-US" altLang="zh-CN" sz="1600" dirty="0">
                <a:solidFill>
                  <a:srgbClr val="FF0000"/>
                </a:solidFill>
              </a:rPr>
              <a:t>PSAU</a:t>
            </a:r>
            <a:r>
              <a:rPr lang="en-US" altLang="zh-CN" sz="1600" dirty="0"/>
              <a:t> is the </a:t>
            </a:r>
            <a:r>
              <a:rPr lang="en-US" altLang="zh-CN" sz="1600" dirty="0" smtClean="0"/>
              <a:t>most vulnerable component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sz="1600" dirty="0"/>
              <a:t>I</a:t>
            </a:r>
            <a:r>
              <a:rPr lang="en-US" altLang="zh-CN" sz="1600" dirty="0" smtClean="0"/>
              <a:t>n </a:t>
            </a:r>
            <a:r>
              <a:rPr lang="en-US" altLang="zh-CN" sz="1600" dirty="0"/>
              <a:t>function </a:t>
            </a:r>
            <a:r>
              <a:rPr lang="en-US" altLang="zh-CN" sz="1600" dirty="0" smtClean="0"/>
              <a:t>level  </a:t>
            </a:r>
            <a:r>
              <a:rPr lang="en-US" altLang="zh-CN" sz="1600" dirty="0" smtClean="0">
                <a:solidFill>
                  <a:srgbClr val="FF0000"/>
                </a:solidFill>
              </a:rPr>
              <a:t>PSAU.RDBMS </a:t>
            </a:r>
            <a:r>
              <a:rPr lang="en-US" altLang="zh-CN" sz="1600" dirty="0" smtClean="0"/>
              <a:t>(Relational </a:t>
            </a:r>
            <a:r>
              <a:rPr lang="en-US" altLang="zh-CN" sz="1600" dirty="0"/>
              <a:t>database </a:t>
            </a:r>
            <a:r>
              <a:rPr lang="en-US" altLang="zh-CN" sz="1600" dirty="0" smtClean="0"/>
              <a:t>management system) </a:t>
            </a:r>
            <a:r>
              <a:rPr lang="en-US" altLang="zh-CN" sz="1600" dirty="0"/>
              <a:t>has the greatest </a:t>
            </a:r>
            <a:r>
              <a:rPr lang="en-US" altLang="zh-CN" sz="1600" dirty="0" smtClean="0"/>
              <a:t>impact </a:t>
            </a:r>
            <a:r>
              <a:rPr lang="en-US" altLang="zh-CN" sz="1600" dirty="0"/>
              <a:t>for </a:t>
            </a:r>
            <a:r>
              <a:rPr lang="en-US" altLang="zh-CN" sz="1600" dirty="0" smtClean="0"/>
              <a:t>survivability </a:t>
            </a:r>
          </a:p>
        </p:txBody>
      </p:sp>
    </p:spTree>
    <p:extLst>
      <p:ext uri="{BB962C8B-B14F-4D97-AF65-F5344CB8AC3E}">
        <p14:creationId xmlns:p14="http://schemas.microsoft.com/office/powerpoint/2010/main" val="1622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STPN: </a:t>
            </a:r>
            <a:r>
              <a:rPr lang="en-US" altLang="zh-CN" dirty="0" err="1" smtClean="0"/>
              <a:t>Definetion</a:t>
            </a:r>
            <a:r>
              <a:rPr lang="en-US" altLang="zh-CN" dirty="0" smtClean="0"/>
              <a:t> of failure modes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70258" y="739321"/>
            <a:ext cx="4176273" cy="660393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sz="1600" dirty="0" smtClean="0"/>
              <a:t>Included components:</a:t>
            </a:r>
          </a:p>
          <a:p>
            <a:pPr lvl="1">
              <a:spcBef>
                <a:spcPts val="600"/>
              </a:spcBef>
              <a:buClr>
                <a:srgbClr val="DD402D"/>
              </a:buClr>
              <a:buFont typeface="Arial" panose="020B0604020202020204" pitchFamily="34" charset="0"/>
              <a:buChar char="≡"/>
            </a:pPr>
            <a:r>
              <a:rPr lang="de-DE" altLang="zh-CN" dirty="0" smtClean="0">
                <a:solidFill>
                  <a:prstClr val="black"/>
                </a:solidFill>
                <a:latin typeface="Arial"/>
              </a:rPr>
              <a:t>Sensor, IED,PSAU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,</a:t>
            </a:r>
            <a:r>
              <a:rPr lang="de-DE" altLang="zh-CN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DMS</a:t>
            </a:r>
          </a:p>
          <a:p>
            <a:pPr marL="342900" indent="-342900">
              <a:buFont typeface="Wingdings" charset="2"/>
              <a:buChar char="n"/>
            </a:pPr>
            <a:endParaRPr lang="de-DE" sz="1600" dirty="0"/>
          </a:p>
          <a:p>
            <a:pPr marL="342900" indent="-342900">
              <a:buFont typeface="Wingdings" charset="2"/>
              <a:buChar char="n"/>
            </a:pPr>
            <a:endParaRPr lang="de-DE" sz="1400" dirty="0" smtClean="0"/>
          </a:p>
          <a:p>
            <a:pPr marL="342900" indent="-342900">
              <a:buFont typeface="Wingdings" charset="2"/>
              <a:buChar char="n"/>
            </a:pPr>
            <a:endParaRPr lang="de-DE" sz="1400" dirty="0"/>
          </a:p>
          <a:p>
            <a:pPr marL="342900" indent="-342900">
              <a:buFont typeface="Wingdings" charset="2"/>
              <a:buChar char="n"/>
            </a:pPr>
            <a:endParaRPr lang="de-DE" sz="1400" dirty="0" smtClean="0"/>
          </a:p>
          <a:p>
            <a:pPr marL="342900" indent="-342900">
              <a:buFont typeface="Wingdings" charset="2"/>
              <a:buChar char="n"/>
            </a:pPr>
            <a:endParaRPr lang="de-DE" sz="1400" dirty="0"/>
          </a:p>
          <a:p>
            <a:endParaRPr lang="de-DE" sz="16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619618" y="4954307"/>
            <a:ext cx="2507125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dirty="0" smtClean="0">
                <a:latin typeface="ArialMT"/>
              </a:rPr>
              <a:t>T</a:t>
            </a:r>
            <a:r>
              <a:rPr lang="en-US" altLang="zh-CN" sz="1000" dirty="0" smtClean="0">
                <a:latin typeface="ArialMT"/>
              </a:rPr>
              <a:t>CLF</a:t>
            </a:r>
            <a:r>
              <a:rPr lang="en-US" altLang="zh-CN" sz="1200" dirty="0" smtClean="0">
                <a:latin typeface="ArialMT"/>
              </a:rPr>
              <a:t>: Communication Link Failure</a:t>
            </a:r>
            <a:r>
              <a:rPr lang="en-US" altLang="zh-CN" sz="1200" dirty="0">
                <a:latin typeface="ArialMT"/>
              </a:rPr>
              <a:t>, </a:t>
            </a:r>
            <a:endParaRPr lang="en-US" altLang="zh-CN" sz="1200" dirty="0" smtClean="0">
              <a:latin typeface="ArialMT"/>
            </a:endParaRPr>
          </a:p>
          <a:p>
            <a:r>
              <a:rPr lang="en-US" altLang="zh-CN" sz="1200" dirty="0" smtClean="0">
                <a:latin typeface="ArialMT"/>
              </a:rPr>
              <a:t>T</a:t>
            </a:r>
            <a:r>
              <a:rPr lang="en-US" altLang="zh-CN" sz="1000" dirty="0" smtClean="0">
                <a:latin typeface="ArialMT"/>
              </a:rPr>
              <a:t>DC</a:t>
            </a:r>
            <a:r>
              <a:rPr lang="en-US" altLang="zh-CN" sz="1200" dirty="0" smtClean="0">
                <a:latin typeface="ArialMT"/>
              </a:rPr>
              <a:t>: </a:t>
            </a:r>
            <a:r>
              <a:rPr lang="en-US" altLang="zh-CN" sz="1200" dirty="0">
                <a:latin typeface="ArialMT"/>
              </a:rPr>
              <a:t>Data Corruption, </a:t>
            </a:r>
            <a:endParaRPr lang="en-US" altLang="zh-CN" sz="1200" dirty="0" smtClean="0">
              <a:latin typeface="ArialMT"/>
            </a:endParaRPr>
          </a:p>
          <a:p>
            <a:r>
              <a:rPr lang="en-US" altLang="zh-CN" sz="1200" dirty="0" smtClean="0">
                <a:latin typeface="ArialMT"/>
              </a:rPr>
              <a:t>T</a:t>
            </a:r>
            <a:r>
              <a:rPr lang="en-US" altLang="zh-CN" sz="1000" dirty="0" smtClean="0">
                <a:latin typeface="ArialMT"/>
              </a:rPr>
              <a:t>DPB</a:t>
            </a:r>
            <a:r>
              <a:rPr lang="en-US" altLang="zh-CN" sz="1200" dirty="0" smtClean="0">
                <a:latin typeface="ArialMT"/>
              </a:rPr>
              <a:t>: Device </a:t>
            </a:r>
            <a:r>
              <a:rPr lang="en-US" altLang="zh-CN" sz="1200" dirty="0">
                <a:latin typeface="ArialMT"/>
              </a:rPr>
              <a:t>physically </a:t>
            </a:r>
            <a:r>
              <a:rPr lang="en-US" altLang="zh-CN" sz="1200" dirty="0" smtClean="0">
                <a:latin typeface="ArialMT"/>
              </a:rPr>
              <a:t>Breakdown,</a:t>
            </a:r>
            <a:endParaRPr lang="en-US" altLang="zh-CN" sz="1200" dirty="0"/>
          </a:p>
          <a:p>
            <a:r>
              <a:rPr lang="en-US" altLang="zh-CN" sz="1200" dirty="0" smtClean="0">
                <a:latin typeface="ArialMT"/>
              </a:rPr>
              <a:t>T</a:t>
            </a:r>
            <a:r>
              <a:rPr lang="en-US" altLang="zh-CN" sz="1000" dirty="0" smtClean="0">
                <a:latin typeface="ArialMT"/>
              </a:rPr>
              <a:t>DH: </a:t>
            </a:r>
            <a:r>
              <a:rPr lang="en-US" altLang="zh-CN" sz="1200" dirty="0">
                <a:latin typeface="ArialMT"/>
              </a:rPr>
              <a:t>D</a:t>
            </a:r>
            <a:r>
              <a:rPr lang="en-US" altLang="zh-CN" sz="1200" dirty="0" smtClean="0">
                <a:latin typeface="ArialMT"/>
              </a:rPr>
              <a:t>atabase Hacked </a:t>
            </a:r>
            <a:endParaRPr lang="en-US" altLang="zh-CN" sz="1200" dirty="0" smtClean="0"/>
          </a:p>
          <a:p>
            <a:endParaRPr kumimoji="1" lang="zh-CN" altLang="en-US" sz="14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402684" y="5820058"/>
            <a:ext cx="281987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 smtClean="0"/>
              <a:t>Source</a:t>
            </a:r>
            <a:r>
              <a:rPr lang="de-DE" altLang="zh-CN" sz="1000" dirty="0"/>
              <a:t>:</a:t>
            </a:r>
            <a:r>
              <a:rPr lang="en-US" altLang="zh-CN" sz="1000" dirty="0" err="1" smtClean="0"/>
              <a:t>Zeng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Rongfei</a:t>
            </a:r>
            <a:r>
              <a:rPr lang="en-US" altLang="zh-CN" sz="1000" dirty="0"/>
              <a:t>, et al. "Dependability analysis of control center networks in smart grid </a:t>
            </a:r>
            <a:r>
              <a:rPr lang="en-US" altLang="zh-CN" sz="1000" dirty="0" smtClean="0"/>
              <a:t>using </a:t>
            </a:r>
            <a:r>
              <a:rPr lang="en-US" altLang="zh-CN" sz="1000" dirty="0"/>
              <a:t>stochastic petri nets</a:t>
            </a:r>
            <a:r>
              <a:rPr lang="en-US" altLang="zh-CN" sz="1000" dirty="0" smtClean="0"/>
              <a:t>.” </a:t>
            </a:r>
          </a:p>
          <a:p>
            <a:r>
              <a:rPr lang="en-US" altLang="zh-CN" sz="1000" i="1" dirty="0"/>
              <a:t> </a:t>
            </a:r>
            <a:r>
              <a:rPr lang="en-US" altLang="zh-CN" sz="1000" i="1" dirty="0" smtClean="0"/>
              <a:t>        </a:t>
            </a:r>
            <a:endParaRPr lang="en-US" altLang="zh-CN" sz="1000" dirty="0"/>
          </a:p>
        </p:txBody>
      </p:sp>
      <p:sp>
        <p:nvSpPr>
          <p:cNvPr id="10" name="文本框 9"/>
          <p:cNvSpPr txBox="1"/>
          <p:nvPr/>
        </p:nvSpPr>
        <p:spPr>
          <a:xfrm>
            <a:off x="3437327" y="745030"/>
            <a:ext cx="388670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0" indent="-342900" defTabSz="216000" eaLnBrk="1" hangingPunct="1">
              <a:spcBef>
                <a:spcPts val="0"/>
              </a:spcBef>
              <a:buClr>
                <a:srgbClr val="DD402D"/>
              </a:buClr>
              <a:buFont typeface="Wingdings" charset="2"/>
              <a:buChar char="n"/>
              <a:tabLst>
                <a:tab pos="216000" algn="l"/>
              </a:tabLst>
            </a:pPr>
            <a:r>
              <a:rPr lang="de-DE" altLang="zh-CN" sz="1600" dirty="0" smtClean="0">
                <a:solidFill>
                  <a:prstClr val="black"/>
                </a:solidFill>
                <a:cs typeface="Arial" panose="020B0604020202020204" pitchFamily="34" charset="0"/>
              </a:rPr>
              <a:t>Failure </a:t>
            </a:r>
            <a:r>
              <a:rPr lang="de-DE" altLang="zh-CN" sz="1600" dirty="0">
                <a:solidFill>
                  <a:prstClr val="black"/>
                </a:solidFill>
                <a:cs typeface="Arial" panose="020B0604020202020204" pitchFamily="34" charset="0"/>
              </a:rPr>
              <a:t>modes:</a:t>
            </a:r>
          </a:p>
          <a:p>
            <a:r>
              <a:rPr kumimoji="1" lang="de-DE" altLang="zh-CN" sz="1400" dirty="0" smtClean="0"/>
              <a:t> </a:t>
            </a:r>
            <a:endParaRPr kumimoji="1" lang="zh-CN" altLang="en-US" sz="1400" dirty="0" smtClean="0"/>
          </a:p>
        </p:txBody>
      </p:sp>
      <p:pic>
        <p:nvPicPr>
          <p:cNvPr id="12" name="图片 11" descr="Snip20171002_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07" y="1322025"/>
            <a:ext cx="2853015" cy="219070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5740" y="3531196"/>
            <a:ext cx="361845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0" indent="-342900" defTabSz="216000" eaLnBrk="1" hangingPunct="1">
              <a:spcBef>
                <a:spcPts val="0"/>
              </a:spcBef>
              <a:buClr>
                <a:srgbClr val="DD402D"/>
              </a:buClr>
              <a:buFont typeface="Wingdings" charset="2"/>
              <a:buChar char="n"/>
              <a:tabLst>
                <a:tab pos="216000" algn="l"/>
              </a:tabLst>
            </a:pPr>
            <a:r>
              <a:rPr lang="de-DE" altLang="zh-CN" sz="1600" dirty="0" smtClean="0">
                <a:solidFill>
                  <a:prstClr val="black"/>
                </a:solidFill>
                <a:cs typeface="Arial" panose="020B0604020202020204" pitchFamily="34" charset="0"/>
              </a:rPr>
              <a:t>Transition firing rates:</a:t>
            </a:r>
            <a:endParaRPr lang="de-DE" altLang="zh-CN" sz="160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endParaRPr kumimoji="1" lang="zh-CN" altLang="en-US" sz="1400" dirty="0" smtClean="0"/>
          </a:p>
        </p:txBody>
      </p:sp>
      <p:pic>
        <p:nvPicPr>
          <p:cNvPr id="15" name="图片 14" descr="Snip20171002_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5" y="3911309"/>
            <a:ext cx="2957393" cy="1017838"/>
          </a:xfrm>
          <a:prstGeom prst="rect">
            <a:avLst/>
          </a:prstGeom>
        </p:spPr>
      </p:pic>
      <p:pic>
        <p:nvPicPr>
          <p:cNvPr id="19" name="图片 18" descr="Snip20171002_3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341" y="1285133"/>
            <a:ext cx="2830285" cy="2452914"/>
          </a:xfrm>
          <a:prstGeom prst="rect">
            <a:avLst/>
          </a:prstGeom>
        </p:spPr>
      </p:pic>
      <p:pic>
        <p:nvPicPr>
          <p:cNvPr id="20" name="图片 19" descr="Snip20171002_3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957" y="1345329"/>
            <a:ext cx="2992043" cy="2376713"/>
          </a:xfrm>
          <a:prstGeom prst="rect">
            <a:avLst/>
          </a:prstGeom>
        </p:spPr>
      </p:pic>
      <p:pic>
        <p:nvPicPr>
          <p:cNvPr id="23" name="图片 22" descr="Snip20171002_3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457" y="3975732"/>
            <a:ext cx="2473558" cy="1939116"/>
          </a:xfrm>
          <a:prstGeom prst="rect">
            <a:avLst/>
          </a:prstGeom>
        </p:spPr>
      </p:pic>
      <p:pic>
        <p:nvPicPr>
          <p:cNvPr id="25" name="图片 24" descr="Snip20171002_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69" y="3880572"/>
            <a:ext cx="2934271" cy="22238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82722" y="1099555"/>
            <a:ext cx="8592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32000" lvl="1" indent="-215900" eaLnBrk="1" hangingPunct="1">
              <a:spcBef>
                <a:spcPts val="600"/>
              </a:spcBef>
              <a:buClr>
                <a:srgbClr val="DD402D"/>
              </a:buClr>
              <a:buFont typeface="Arial" panose="020B0604020202020204" pitchFamily="34" charset="0"/>
              <a:buChar char="≡"/>
              <a:tabLst>
                <a:tab pos="432000" algn="l"/>
              </a:tabLst>
            </a:pPr>
            <a:r>
              <a:rPr lang="de-DE" altLang="zh-CN" sz="1600" dirty="0" smtClean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Sensor</a:t>
            </a:r>
            <a:endParaRPr kumimoji="1" lang="zh-CN" altLang="en-US" sz="1400" dirty="0" smtClean="0"/>
          </a:p>
        </p:txBody>
      </p:sp>
      <p:sp>
        <p:nvSpPr>
          <p:cNvPr id="16" name="文本框 15"/>
          <p:cNvSpPr txBox="1"/>
          <p:nvPr/>
        </p:nvSpPr>
        <p:spPr>
          <a:xfrm>
            <a:off x="3583471" y="3602728"/>
            <a:ext cx="75661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32000" lvl="1" indent="-215900" eaLnBrk="1" hangingPunct="1">
              <a:spcBef>
                <a:spcPts val="600"/>
              </a:spcBef>
              <a:buClr>
                <a:srgbClr val="DD402D"/>
              </a:buClr>
              <a:buFont typeface="Arial" panose="020B0604020202020204" pitchFamily="34" charset="0"/>
              <a:buChar char="≡"/>
              <a:tabLst>
                <a:tab pos="432000" algn="l"/>
              </a:tabLst>
            </a:pPr>
            <a:r>
              <a:rPr lang="de-DE" altLang="zh-CN" sz="1600" dirty="0" smtClean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PSAU</a:t>
            </a:r>
            <a:endParaRPr kumimoji="1" lang="zh-CN" altLang="en-US" sz="1400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6465567" y="1101028"/>
            <a:ext cx="5514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32000" lvl="1" indent="-215900" eaLnBrk="1" hangingPunct="1">
              <a:spcBef>
                <a:spcPts val="600"/>
              </a:spcBef>
              <a:buClr>
                <a:srgbClr val="DD402D"/>
              </a:buClr>
              <a:buFont typeface="Arial" panose="020B0604020202020204" pitchFamily="34" charset="0"/>
              <a:buChar char="≡"/>
              <a:tabLst>
                <a:tab pos="432000" algn="l"/>
              </a:tabLst>
            </a:pPr>
            <a:r>
              <a:rPr lang="de-DE" altLang="zh-CN" sz="1600" dirty="0" smtClean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IED</a:t>
            </a:r>
            <a:endParaRPr kumimoji="1" lang="zh-CN" altLang="en-US" sz="1400" dirty="0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6466317" y="3604201"/>
            <a:ext cx="6668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32000" lvl="1" indent="-215900" eaLnBrk="1" hangingPunct="1">
              <a:spcBef>
                <a:spcPts val="600"/>
              </a:spcBef>
              <a:buClr>
                <a:srgbClr val="DD402D"/>
              </a:buClr>
              <a:buFont typeface="Arial" panose="020B0604020202020204" pitchFamily="34" charset="0"/>
              <a:buChar char="≡"/>
              <a:tabLst>
                <a:tab pos="432000" algn="l"/>
              </a:tabLst>
            </a:pPr>
            <a:r>
              <a:rPr lang="de-DE" altLang="zh-CN" sz="1600" dirty="0" smtClean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DMS</a:t>
            </a:r>
            <a:endParaRPr kumimoji="1" lang="zh-CN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77328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/>
      <p:bldP spid="4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Folienmaster ACS | E.ON ERC - Content 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2016-05-20-ACS-Folienmaster-en.pptx" id="{5DCF17E3-4A9B-4C69-878E-9851A02816EE}" vid="{A05249B5-ED44-4D6B-ADA1-8F406F3EDA75}"/>
    </a:ext>
  </a:extLst>
</a:theme>
</file>

<file path=ppt/theme/theme2.xml><?xml version="1.0" encoding="utf-8"?>
<a:theme xmlns:a="http://schemas.openxmlformats.org/drawingml/2006/main" name="Folienmaster ACS | E.ON ERC - Title-/Last-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2016-05-20-ACS-Folienmaster-en.pptx" id="{5DCF17E3-4A9B-4C69-878E-9851A02816EE}" vid="{D8D17469-2408-494F-BA4B-B64C8C58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Folienmaster-en</Template>
  <TotalTime>1809</TotalTime>
  <Words>1229</Words>
  <Application>Microsoft Macintosh PowerPoint</Application>
  <PresentationFormat>全屏显示(4:3)</PresentationFormat>
  <Paragraphs>198</Paragraphs>
  <Slides>27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29" baseType="lpstr">
      <vt:lpstr>Folienmaster ACS | E.ON ERC - Content slides</vt:lpstr>
      <vt:lpstr>Folienmaster ACS | E.ON ERC - Title-/Last-slides</vt:lpstr>
      <vt:lpstr>A study on the modeling of the distribution automation systems using Petri Nets</vt:lpstr>
      <vt:lpstr>Motivation</vt:lpstr>
      <vt:lpstr>Aim</vt:lpstr>
      <vt:lpstr>Petri Nets Basis</vt:lpstr>
      <vt:lpstr>Petri Nets Types and tools</vt:lpstr>
      <vt:lpstr>IDE4L project  Automation concept and architecture</vt:lpstr>
      <vt:lpstr>Performance analysis SCPN</vt:lpstr>
      <vt:lpstr>Qualitative analysis SCPN</vt:lpstr>
      <vt:lpstr>Performance analysis STPN: Definetion of failure modes</vt:lpstr>
      <vt:lpstr>Performance analysis STPN: Calculation method of dependability</vt:lpstr>
      <vt:lpstr>Performance analysis Centralized Automation(CA)</vt:lpstr>
      <vt:lpstr>Performance analysis IDE4L</vt:lpstr>
      <vt:lpstr>Protection approaches DMS-backup strategy</vt:lpstr>
      <vt:lpstr>Protection approaches Bad/Missing data detection/correction</vt:lpstr>
      <vt:lpstr>Protection approaches IED separation</vt:lpstr>
      <vt:lpstr>Protection approaches PSAU migration</vt:lpstr>
      <vt:lpstr>Protection approaches PSAU double virtualization</vt:lpstr>
      <vt:lpstr>Protection approaches IED separation &amp; PSAU migration</vt:lpstr>
      <vt:lpstr>Performance analysis KPI: Key Performance Indicator</vt:lpstr>
      <vt:lpstr>KPI Steady state availability</vt:lpstr>
      <vt:lpstr>KPI Steady state availability</vt:lpstr>
      <vt:lpstr>KPI Steady state availability</vt:lpstr>
      <vt:lpstr>KPI Steady state availability</vt:lpstr>
      <vt:lpstr>KPI Steady state availability</vt:lpstr>
      <vt:lpstr>KPI Steady state availability</vt:lpstr>
      <vt:lpstr>Conclusion</vt:lpstr>
      <vt:lpstr>PowerPoint 演示文稿</vt:lpstr>
    </vt:vector>
  </TitlesOfParts>
  <Company>E.ON Energy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 temlate</dc:title>
  <dc:creator>Huiyuan, Xiao</dc:creator>
  <cp:lastModifiedBy>xiao</cp:lastModifiedBy>
  <cp:revision>325</cp:revision>
  <cp:lastPrinted>2015-12-23T08:25:11Z</cp:lastPrinted>
  <dcterms:created xsi:type="dcterms:W3CDTF">2017-04-11T14:01:11Z</dcterms:created>
  <dcterms:modified xsi:type="dcterms:W3CDTF">2017-10-02T20:13:04Z</dcterms:modified>
</cp:coreProperties>
</file>